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24"/>
  </p:notesMasterIdLst>
  <p:sldIdLst>
    <p:sldId id="257" r:id="rId7"/>
    <p:sldId id="273" r:id="rId8"/>
    <p:sldId id="289" r:id="rId9"/>
    <p:sldId id="329" r:id="rId10"/>
    <p:sldId id="330" r:id="rId11"/>
    <p:sldId id="331" r:id="rId12"/>
    <p:sldId id="332" r:id="rId13"/>
    <p:sldId id="333" r:id="rId14"/>
    <p:sldId id="334" r:id="rId15"/>
    <p:sldId id="340" r:id="rId16"/>
    <p:sldId id="335" r:id="rId17"/>
    <p:sldId id="336" r:id="rId18"/>
    <p:sldId id="337" r:id="rId19"/>
    <p:sldId id="338" r:id="rId20"/>
    <p:sldId id="339" r:id="rId21"/>
    <p:sldId id="328" r:id="rId22"/>
    <p:sldId id="341"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a:srgbClr val="008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BFEF4-B8C4-8B4E-8B6F-8EAF181F8396}" v="8" dt="2025-03-24T15:54:50.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94"/>
  </p:normalViewPr>
  <p:slideViewPr>
    <p:cSldViewPr snapToGrid="0" showGuides="1">
      <p:cViewPr varScale="1">
        <p:scale>
          <a:sx n="103" d="100"/>
          <a:sy n="103" d="100"/>
        </p:scale>
        <p:origin x="2000" y="4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ke Mentrop" userId="a5fd0953-9758-4754-b4a9-626fc4b84425" providerId="ADAL" clId="{1E2BFEF4-B8C4-8B4E-8B6F-8EAF181F8396}"/>
    <pc:docChg chg="modSld">
      <pc:chgData name="Lobke Mentrop" userId="a5fd0953-9758-4754-b4a9-626fc4b84425" providerId="ADAL" clId="{1E2BFEF4-B8C4-8B4E-8B6F-8EAF181F8396}" dt="2025-03-24T15:54:50.307" v="7" actId="20577"/>
      <pc:docMkLst>
        <pc:docMk/>
      </pc:docMkLst>
      <pc:sldChg chg="modSp">
        <pc:chgData name="Lobke Mentrop" userId="a5fd0953-9758-4754-b4a9-626fc4b84425" providerId="ADAL" clId="{1E2BFEF4-B8C4-8B4E-8B6F-8EAF181F8396}" dt="2025-03-24T15:51:30.515" v="4" actId="20577"/>
        <pc:sldMkLst>
          <pc:docMk/>
          <pc:sldMk cId="3978589291" sldId="331"/>
        </pc:sldMkLst>
        <pc:spChg chg="mod">
          <ac:chgData name="Lobke Mentrop" userId="a5fd0953-9758-4754-b4a9-626fc4b84425" providerId="ADAL" clId="{1E2BFEF4-B8C4-8B4E-8B6F-8EAF181F8396}" dt="2025-03-24T15:51:30.515" v="4" actId="20577"/>
          <ac:spMkLst>
            <pc:docMk/>
            <pc:sldMk cId="3978589291" sldId="331"/>
            <ac:spMk id="14" creationId="{D0E7026D-6E37-DF61-6CE3-5A0C866880F9}"/>
          </ac:spMkLst>
        </pc:spChg>
      </pc:sldChg>
      <pc:sldChg chg="modSp">
        <pc:chgData name="Lobke Mentrop" userId="a5fd0953-9758-4754-b4a9-626fc4b84425" providerId="ADAL" clId="{1E2BFEF4-B8C4-8B4E-8B6F-8EAF181F8396}" dt="2025-03-24T15:53:50.914" v="5" actId="20577"/>
        <pc:sldMkLst>
          <pc:docMk/>
          <pc:sldMk cId="2228099603" sldId="335"/>
        </pc:sldMkLst>
        <pc:spChg chg="mod">
          <ac:chgData name="Lobke Mentrop" userId="a5fd0953-9758-4754-b4a9-626fc4b84425" providerId="ADAL" clId="{1E2BFEF4-B8C4-8B4E-8B6F-8EAF181F8396}" dt="2025-03-24T15:53:50.914" v="5" actId="20577"/>
          <ac:spMkLst>
            <pc:docMk/>
            <pc:sldMk cId="2228099603" sldId="335"/>
            <ac:spMk id="14" creationId="{CB32BC72-AFE2-7CDE-4E26-3DB7C8891FD0}"/>
          </ac:spMkLst>
        </pc:spChg>
      </pc:sldChg>
      <pc:sldChg chg="modSp">
        <pc:chgData name="Lobke Mentrop" userId="a5fd0953-9758-4754-b4a9-626fc4b84425" providerId="ADAL" clId="{1E2BFEF4-B8C4-8B4E-8B6F-8EAF181F8396}" dt="2025-03-24T15:54:22.847" v="6" actId="20577"/>
        <pc:sldMkLst>
          <pc:docMk/>
          <pc:sldMk cId="2264121869" sldId="337"/>
        </pc:sldMkLst>
        <pc:spChg chg="mod">
          <ac:chgData name="Lobke Mentrop" userId="a5fd0953-9758-4754-b4a9-626fc4b84425" providerId="ADAL" clId="{1E2BFEF4-B8C4-8B4E-8B6F-8EAF181F8396}" dt="2025-03-24T15:54:22.847" v="6" actId="20577"/>
          <ac:spMkLst>
            <pc:docMk/>
            <pc:sldMk cId="2264121869" sldId="337"/>
            <ac:spMk id="9" creationId="{8509B5E6-4699-3C08-4680-2B43D91C18C4}"/>
          </ac:spMkLst>
        </pc:spChg>
      </pc:sldChg>
      <pc:sldChg chg="modSp">
        <pc:chgData name="Lobke Mentrop" userId="a5fd0953-9758-4754-b4a9-626fc4b84425" providerId="ADAL" clId="{1E2BFEF4-B8C4-8B4E-8B6F-8EAF181F8396}" dt="2025-03-24T15:54:50.307" v="7" actId="20577"/>
        <pc:sldMkLst>
          <pc:docMk/>
          <pc:sldMk cId="2697738683" sldId="338"/>
        </pc:sldMkLst>
        <pc:spChg chg="mod">
          <ac:chgData name="Lobke Mentrop" userId="a5fd0953-9758-4754-b4a9-626fc4b84425" providerId="ADAL" clId="{1E2BFEF4-B8C4-8B4E-8B6F-8EAF181F8396}" dt="2025-03-24T15:54:50.307" v="7" actId="20577"/>
          <ac:spMkLst>
            <pc:docMk/>
            <pc:sldMk cId="2697738683" sldId="338"/>
            <ac:spMk id="5" creationId="{06A320B8-6EA7-F84F-3761-73FCDA2170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28-09-2025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nl-N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Water </a:t>
            </a:r>
            <a:r>
              <a:rPr lang="nl-NL" dirty="0" err="1"/>
              <a:t>can</a:t>
            </a:r>
            <a:r>
              <a:rPr lang="nl-NL" dirty="0"/>
              <a:t> </a:t>
            </a:r>
            <a:r>
              <a:rPr lang="nl-NL" dirty="0" err="1"/>
              <a:t>also</a:t>
            </a:r>
            <a:r>
              <a:rPr lang="nl-NL" dirty="0"/>
              <a:t> </a:t>
            </a:r>
            <a:r>
              <a:rPr lang="nl-NL" dirty="0" err="1"/>
              <a:t>be</a:t>
            </a:r>
            <a:r>
              <a:rPr lang="nl-NL" dirty="0"/>
              <a:t> a </a:t>
            </a:r>
            <a:r>
              <a:rPr lang="nl-NL" dirty="0" err="1"/>
              <a:t>hazardous</a:t>
            </a:r>
            <a:r>
              <a:rPr lang="nl-NL" dirty="0"/>
              <a:t> </a:t>
            </a:r>
            <a:r>
              <a:rPr lang="nl-NL" dirty="0" err="1"/>
              <a:t>substance</a:t>
            </a:r>
            <a:r>
              <a:rPr lang="nl-NL" dirty="0"/>
              <a:t>. For </a:t>
            </a:r>
            <a:r>
              <a:rPr lang="nl-NL" dirty="0" err="1"/>
              <a:t>example</a:t>
            </a:r>
            <a:r>
              <a:rPr lang="nl-NL" dirty="0"/>
              <a:t>, </a:t>
            </a:r>
            <a:r>
              <a:rPr lang="nl-NL" dirty="0" err="1"/>
              <a:t>if</a:t>
            </a:r>
            <a:r>
              <a:rPr lang="nl-NL" dirty="0"/>
              <a:t> </a:t>
            </a:r>
            <a:r>
              <a:rPr lang="nl-NL" dirty="0" err="1"/>
              <a:t>you</a:t>
            </a:r>
            <a:r>
              <a:rPr lang="nl-NL" dirty="0"/>
              <a:t> </a:t>
            </a:r>
            <a:r>
              <a:rPr lang="nl-NL" dirty="0" err="1"/>
              <a:t>consume</a:t>
            </a:r>
            <a:r>
              <a:rPr lang="nl-NL" dirty="0"/>
              <a:t> more </a:t>
            </a:r>
            <a:r>
              <a:rPr lang="nl-NL" dirty="0" err="1"/>
              <a:t>than</a:t>
            </a:r>
            <a:r>
              <a:rPr lang="nl-NL" dirty="0"/>
              <a:t> 7 liters of water at </a:t>
            </a:r>
            <a:r>
              <a:rPr lang="nl-NL" dirty="0" err="1"/>
              <a:t>once</a:t>
            </a:r>
            <a:r>
              <a:rPr lang="nl-NL" dirty="0"/>
              <a:t>, </a:t>
            </a:r>
            <a:r>
              <a:rPr lang="nl-NL" dirty="0" err="1"/>
              <a:t>you</a:t>
            </a:r>
            <a:r>
              <a:rPr lang="nl-NL" dirty="0"/>
              <a:t> </a:t>
            </a:r>
            <a:r>
              <a:rPr lang="nl-NL" dirty="0" err="1"/>
              <a:t>can</a:t>
            </a:r>
            <a:r>
              <a:rPr lang="nl-NL" dirty="0"/>
              <a:t> die. According </a:t>
            </a:r>
            <a:r>
              <a:rPr lang="nl-NL" dirty="0" err="1"/>
              <a:t>to</a:t>
            </a:r>
            <a:r>
              <a:rPr lang="nl-NL" dirty="0"/>
              <a:t> </a:t>
            </a:r>
            <a:r>
              <a:rPr lang="nl-NL" dirty="0" err="1"/>
              <a:t>the</a:t>
            </a:r>
            <a:r>
              <a:rPr lang="nl-NL" dirty="0"/>
              <a:t> </a:t>
            </a:r>
            <a:r>
              <a:rPr lang="nl-NL" dirty="0" err="1"/>
              <a:t>law</a:t>
            </a:r>
            <a:r>
              <a:rPr lang="nl-NL" dirty="0"/>
              <a:t>, </a:t>
            </a:r>
            <a:r>
              <a:rPr lang="nl-NL" dirty="0" err="1"/>
              <a:t>hazardous</a:t>
            </a:r>
            <a:r>
              <a:rPr lang="nl-NL" dirty="0"/>
              <a:t> </a:t>
            </a:r>
            <a:r>
              <a:rPr lang="nl-NL" dirty="0" err="1"/>
              <a:t>substances</a:t>
            </a:r>
            <a:r>
              <a:rPr lang="nl-NL" dirty="0"/>
              <a:t> are </a:t>
            </a:r>
            <a:r>
              <a:rPr lang="nl-NL" dirty="0" err="1"/>
              <a:t>all</a:t>
            </a:r>
            <a:r>
              <a:rPr lang="nl-NL" dirty="0"/>
              <a:t> </a:t>
            </a:r>
            <a:r>
              <a:rPr lang="nl-NL" dirty="0" err="1"/>
              <a:t>products</a:t>
            </a:r>
            <a:r>
              <a:rPr lang="nl-NL" dirty="0"/>
              <a:t> </a:t>
            </a:r>
            <a:r>
              <a:rPr lang="nl-NL" dirty="0" err="1"/>
              <a:t>with</a:t>
            </a:r>
            <a:r>
              <a:rPr lang="nl-NL" dirty="0"/>
              <a:t> a hazard pictogram </a:t>
            </a:r>
            <a:r>
              <a:rPr lang="nl-NL" dirty="0" err="1"/>
              <a:t>and</a:t>
            </a:r>
            <a:r>
              <a:rPr lang="nl-NL" dirty="0"/>
              <a:t> </a:t>
            </a:r>
            <a:r>
              <a:rPr lang="nl-NL" dirty="0" err="1"/>
              <a:t>hazardous</a:t>
            </a:r>
            <a:r>
              <a:rPr lang="nl-NL" dirty="0"/>
              <a:t> </a:t>
            </a:r>
            <a:r>
              <a:rPr lang="nl-NL" dirty="0" err="1"/>
              <a:t>substances</a:t>
            </a:r>
            <a:r>
              <a:rPr lang="nl-NL" dirty="0"/>
              <a:t> </a:t>
            </a:r>
            <a:r>
              <a:rPr lang="nl-NL" dirty="0" err="1"/>
              <a:t>resulting</a:t>
            </a:r>
            <a:r>
              <a:rPr lang="nl-NL" dirty="0"/>
              <a:t> </a:t>
            </a:r>
            <a:r>
              <a:rPr lang="nl-NL" dirty="0" err="1"/>
              <a:t>from</a:t>
            </a:r>
            <a:r>
              <a:rPr lang="nl-NL" dirty="0"/>
              <a:t> </a:t>
            </a:r>
            <a:r>
              <a:rPr lang="nl-NL" dirty="0" err="1"/>
              <a:t>certain</a:t>
            </a:r>
            <a:r>
              <a:rPr lang="nl-NL" dirty="0"/>
              <a:t> </a:t>
            </a:r>
            <a:r>
              <a:rPr lang="nl-NL" dirty="0" err="1"/>
              <a:t>processes</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a:t>
            </a:fld>
            <a:endParaRPr lang="nl-NL"/>
          </a:p>
        </p:txBody>
      </p:sp>
    </p:spTree>
    <p:extLst>
      <p:ext uri="{BB962C8B-B14F-4D97-AF65-F5344CB8AC3E}">
        <p14:creationId xmlns:p14="http://schemas.microsoft.com/office/powerpoint/2010/main" val="8639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Show a product </a:t>
            </a:r>
            <a:r>
              <a:rPr lang="nl-NL" dirty="0" err="1"/>
              <a:t>from</a:t>
            </a:r>
            <a:r>
              <a:rPr lang="nl-NL" dirty="0"/>
              <a:t> </a:t>
            </a:r>
            <a:r>
              <a:rPr lang="nl-NL" dirty="0" err="1"/>
              <a:t>your</a:t>
            </a:r>
            <a:r>
              <a:rPr lang="nl-NL" dirty="0"/>
              <a:t> company </a:t>
            </a:r>
            <a:r>
              <a:rPr lang="nl-NL" dirty="0" err="1"/>
              <a:t>and</a:t>
            </a:r>
            <a:r>
              <a:rPr lang="nl-NL" dirty="0"/>
              <a:t> </a:t>
            </a:r>
            <a:r>
              <a:rPr lang="nl-NL" dirty="0" err="1"/>
              <a:t>ask</a:t>
            </a:r>
            <a:r>
              <a:rPr lang="nl-NL" dirty="0"/>
              <a:t> </a:t>
            </a:r>
            <a:r>
              <a:rPr lang="nl-NL" dirty="0" err="1"/>
              <a:t>what</a:t>
            </a:r>
            <a:r>
              <a:rPr lang="nl-NL" dirty="0"/>
              <a:t> </a:t>
            </a:r>
            <a:r>
              <a:rPr lang="nl-NL" dirty="0" err="1"/>
              <a:t>the</a:t>
            </a:r>
            <a:r>
              <a:rPr lang="nl-NL" dirty="0"/>
              <a:t> most important information on </a:t>
            </a:r>
            <a:r>
              <a:rPr lang="nl-NL" dirty="0" err="1"/>
              <a:t>the</a:t>
            </a:r>
            <a:r>
              <a:rPr lang="nl-NL" dirty="0"/>
              <a:t> label is/means.</a:t>
            </a:r>
          </a:p>
          <a:p>
            <a:r>
              <a:rPr lang="nl-NL" dirty="0"/>
              <a:t>Paste </a:t>
            </a:r>
            <a:r>
              <a:rPr lang="nl-NL" dirty="0" err="1"/>
              <a:t>the</a:t>
            </a:r>
            <a:r>
              <a:rPr lang="nl-NL" dirty="0"/>
              <a:t> </a:t>
            </a:r>
            <a:r>
              <a:rPr lang="nl-NL" dirty="0" err="1"/>
              <a:t>photo</a:t>
            </a:r>
            <a:r>
              <a:rPr lang="nl-NL" dirty="0"/>
              <a:t> of </a:t>
            </a:r>
            <a:r>
              <a:rPr lang="nl-NL" dirty="0" err="1"/>
              <a:t>this</a:t>
            </a:r>
            <a:r>
              <a:rPr lang="nl-NL" dirty="0"/>
              <a:t> product (label </a:t>
            </a:r>
            <a:r>
              <a:rPr lang="nl-NL" dirty="0" err="1"/>
              <a:t>with</a:t>
            </a:r>
            <a:r>
              <a:rPr lang="nl-NL" dirty="0"/>
              <a:t> hazard </a:t>
            </a:r>
            <a:r>
              <a:rPr lang="nl-NL" dirty="0" err="1"/>
              <a:t>symbols</a:t>
            </a:r>
            <a:r>
              <a:rPr lang="nl-NL" dirty="0"/>
              <a:t>) </a:t>
            </a:r>
            <a:r>
              <a:rPr lang="nl-NL" dirty="0" err="1"/>
              <a:t>into</a:t>
            </a:r>
            <a:r>
              <a:rPr lang="nl-NL" dirty="0"/>
              <a:t> </a:t>
            </a:r>
            <a:r>
              <a:rPr lang="nl-NL" dirty="0" err="1"/>
              <a:t>this</a:t>
            </a:r>
            <a:r>
              <a:rPr lang="nl-NL" dirty="0"/>
              <a:t> slide.</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a:t>
            </a:fld>
            <a:endParaRPr lang="nl-NL"/>
          </a:p>
        </p:txBody>
      </p:sp>
    </p:spTree>
    <p:extLst>
      <p:ext uri="{BB962C8B-B14F-4D97-AF65-F5344CB8AC3E}">
        <p14:creationId xmlns:p14="http://schemas.microsoft.com/office/powerpoint/2010/main" val="50549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9688" eaLnBrk="1" hangingPunct="1">
              <a:spcBef>
                <a:spcPts val="413"/>
              </a:spcBef>
              <a:defRPr/>
            </a:pPr>
            <a:r>
              <a:rPr lang="en-US" b="0" u="none" dirty="0">
                <a:solidFill>
                  <a:srgbClr val="000000"/>
                </a:solidFill>
                <a:sym typeface="Arial" charset="0"/>
              </a:rPr>
              <a:t>Ask participants what these hazard symbols mean.</a:t>
            </a:r>
          </a:p>
          <a:p>
            <a:pPr marL="39688" eaLnBrk="1" hangingPunct="1">
              <a:spcBef>
                <a:spcPts val="413"/>
              </a:spcBef>
              <a:defRPr/>
            </a:pPr>
            <a:r>
              <a:rPr lang="en-US" b="0" u="none" dirty="0">
                <a:solidFill>
                  <a:srgbClr val="000000"/>
                </a:solidFill>
                <a:sym typeface="Arial" charset="0"/>
              </a:rPr>
              <a:t>NOTE: The symbols on the left indicate physical hazards, while the symbols on the right in the block indicate health hazards.</a:t>
            </a:r>
          </a:p>
          <a:p>
            <a:pPr marL="39688" eaLnBrk="1" hangingPunct="1">
              <a:spcBef>
                <a:spcPts val="413"/>
              </a:spcBef>
              <a:defRPr/>
            </a:pPr>
            <a:r>
              <a:rPr lang="en-US" b="0" u="none" dirty="0">
                <a:solidFill>
                  <a:srgbClr val="000000"/>
                </a:solidFill>
                <a:sym typeface="Arial" charset="0"/>
              </a:rPr>
              <a:t>NOTE: Clearly indicate that the symbol indicates long-term harmful and toxic substances with the most serious health risks.</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5</a:t>
            </a:fld>
            <a:endParaRPr lang="nl-NL"/>
          </a:p>
        </p:txBody>
      </p:sp>
    </p:spTree>
    <p:extLst>
      <p:ext uri="{BB962C8B-B14F-4D97-AF65-F5344CB8AC3E}">
        <p14:creationId xmlns:p14="http://schemas.microsoft.com/office/powerpoint/2010/main" val="65577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www.5xbeter.n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5xbeter.nl/" TargetMode="External"/><Relationship Id="rId2" Type="http://schemas.openxmlformats.org/officeDocument/2006/relationships/hyperlink" Target="mailto:info@5xbeter.nl" TargetMode="Externa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lijke beschermmiddelen, schermopname, persoon, drukpak&#10;&#10;Door AI gegenereerde inhoud is mogelijk onjuist.">
            <a:extLst>
              <a:ext uri="{FF2B5EF4-FFF2-40B4-BE49-F238E27FC236}">
                <a16:creationId xmlns:a16="http://schemas.microsoft.com/office/drawing/2014/main" id="{9A0E66AA-6378-935B-1797-64F58436BEB7}"/>
              </a:ext>
            </a:extLst>
          </p:cNvPr>
          <p:cNvPicPr>
            <a:picLocks noChangeAspect="1"/>
          </p:cNvPicPr>
          <p:nvPr/>
        </p:nvPicPr>
        <p:blipFill>
          <a:blip r:embed="rId2"/>
          <a:stretch>
            <a:fillRect/>
          </a:stretch>
        </p:blipFill>
        <p:spPr>
          <a:xfrm>
            <a:off x="843168" y="1954160"/>
            <a:ext cx="10505661" cy="3858224"/>
          </a:xfrm>
          <a:prstGeom prst="rect">
            <a:avLst/>
          </a:prstGeom>
        </p:spPr>
      </p:pic>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pPr rtl="0"/>
            <a:r>
              <a:rPr lang="en-gb" b="1" i="0" u="none" baseline="0">
                <a:latin typeface="Arial" panose="020B0604020202020204" pitchFamily="34" charset="0"/>
                <a:ea typeface="Arial" panose="020B0604020202020204" pitchFamily="34" charset="0"/>
                <a:cs typeface="Arial" panose="020B0604020202020204" pitchFamily="34" charset="0"/>
              </a:rPr>
              <a:t>Toolbox</a:t>
            </a:r>
            <a:br>
              <a:rPr lang="en-gb" dirty="0">
                <a:latin typeface="Arial" panose="020B0604020202020204" pitchFamily="34" charset="0"/>
                <a:cs typeface="Arial" panose="020B0604020202020204" pitchFamily="34" charset="0"/>
              </a:rPr>
            </a:br>
            <a:r>
              <a:rPr lang="en-gb" b="1" i="0" u="none" baseline="0">
                <a:latin typeface="Arial" panose="020B0604020202020204" pitchFamily="34" charset="0"/>
                <a:ea typeface="Arial" panose="020B0604020202020204" pitchFamily="34" charset="0"/>
                <a:cs typeface="Arial" panose="020B0604020202020204" pitchFamily="34" charset="0"/>
              </a:rPr>
              <a:t>Hazardous substances</a:t>
            </a: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pPr rtl="0"/>
            <a:r>
              <a:rPr lang="en-gb" sz="2000" b="0" i="0" u="none" baseline="0">
                <a:latin typeface="Arial" panose="020B0604020202020204" pitchFamily="34" charset="0"/>
                <a:ea typeface="Arial" panose="020B0604020202020204" pitchFamily="34" charset="0"/>
                <a:cs typeface="Arial" panose="020B0604020202020204" pitchFamily="34" charset="0"/>
              </a:rPr>
              <a:t>Company name and date</a:t>
            </a:r>
          </a:p>
        </p:txBody>
      </p:sp>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B4315-328F-D440-F37F-6EFBD4E7A30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20AC1106-32AB-F4EC-7FF9-8161E3836586}"/>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ACD3FF7-C825-E2AB-2A21-53022BBA0C7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1E6050A5-154B-8258-04F1-553E35B3375B}"/>
              </a:ext>
            </a:extLst>
          </p:cNvPr>
          <p:cNvPicPr>
            <a:picLocks noChangeAspect="1"/>
          </p:cNvPicPr>
          <p:nvPr/>
        </p:nvPicPr>
        <p:blipFill>
          <a:blip r:embed="rId2"/>
          <a:srcRect l="11287" r="-1" b="51404"/>
          <a:stretch>
            <a:fillRect/>
          </a:stretch>
        </p:blipFill>
        <p:spPr>
          <a:xfrm>
            <a:off x="0" y="1401477"/>
            <a:ext cx="6697362" cy="960857"/>
          </a:xfrm>
          <a:prstGeom prst="rect">
            <a:avLst/>
          </a:prstGeom>
        </p:spPr>
      </p:pic>
      <p:sp>
        <p:nvSpPr>
          <p:cNvPr id="13" name="Titel 1">
            <a:extLst>
              <a:ext uri="{FF2B5EF4-FFF2-40B4-BE49-F238E27FC236}">
                <a16:creationId xmlns:a16="http://schemas.microsoft.com/office/drawing/2014/main" id="{1491BC7C-10F7-63C5-7F53-C12386B13E09}"/>
              </a:ext>
            </a:extLst>
          </p:cNvPr>
          <p:cNvSpPr txBox="1">
            <a:spLocks/>
          </p:cNvSpPr>
          <p:nvPr/>
        </p:nvSpPr>
        <p:spPr>
          <a:xfrm>
            <a:off x="848139" y="1668379"/>
            <a:ext cx="5561050"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What does the Working Conditions Act say?</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0907469F-6112-4C2A-1B24-CD81963BA907}"/>
              </a:ext>
            </a:extLst>
          </p:cNvPr>
          <p:cNvSpPr txBox="1">
            <a:spLocks/>
          </p:cNvSpPr>
          <p:nvPr/>
        </p:nvSpPr>
        <p:spPr>
          <a:xfrm>
            <a:off x="848139" y="2637373"/>
            <a:ext cx="9929764" cy="64479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All hazardous substances must be inventoried and registered.</a:t>
            </a:r>
          </a:p>
        </p:txBody>
      </p:sp>
      <p:sp>
        <p:nvSpPr>
          <p:cNvPr id="10" name="Titel 1">
            <a:extLst>
              <a:ext uri="{FF2B5EF4-FFF2-40B4-BE49-F238E27FC236}">
                <a16:creationId xmlns:a16="http://schemas.microsoft.com/office/drawing/2014/main" id="{C0CB74B2-FE0B-988D-4655-AB7734084BBA}"/>
              </a:ext>
            </a:extLst>
          </p:cNvPr>
          <p:cNvSpPr txBox="1">
            <a:spLocks/>
          </p:cNvSpPr>
          <p:nvPr/>
        </p:nvSpPr>
        <p:spPr>
          <a:xfrm>
            <a:off x="848139" y="3105914"/>
            <a:ext cx="9726792" cy="77315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The nature, extent and duration of exposure must be assessed and checked against the limit values.</a:t>
            </a:r>
            <a:endParaRPr lang="en-gb" sz="2000" b="0" i="1" dirty="0">
              <a:solidFill>
                <a:schemeClr val="tx1"/>
              </a:solidFill>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B9FA1F42-FCFA-0F3E-00CB-30C39EA60B10}"/>
              </a:ext>
            </a:extLst>
          </p:cNvPr>
          <p:cNvSpPr txBox="1">
            <a:spLocks/>
          </p:cNvSpPr>
          <p:nvPr/>
        </p:nvSpPr>
        <p:spPr>
          <a:xfrm>
            <a:off x="848138" y="3887189"/>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There is separate legislation for CMR substances.</a:t>
            </a:r>
          </a:p>
        </p:txBody>
      </p:sp>
      <p:sp>
        <p:nvSpPr>
          <p:cNvPr id="2" name="Titel 1">
            <a:extLst>
              <a:ext uri="{FF2B5EF4-FFF2-40B4-BE49-F238E27FC236}">
                <a16:creationId xmlns:a16="http://schemas.microsoft.com/office/drawing/2014/main" id="{F2FBC34D-F3C6-6157-346F-09F30BCD15A3}"/>
              </a:ext>
            </a:extLst>
          </p:cNvPr>
          <p:cNvSpPr txBox="1">
            <a:spLocks/>
          </p:cNvSpPr>
          <p:nvPr/>
        </p:nvSpPr>
        <p:spPr>
          <a:xfrm>
            <a:off x="848138" y="4410701"/>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Measures according to the occupational hygiene strategy (STOP)</a:t>
            </a:r>
          </a:p>
        </p:txBody>
      </p:sp>
      <p:sp>
        <p:nvSpPr>
          <p:cNvPr id="5" name="Titel 1">
            <a:extLst>
              <a:ext uri="{FF2B5EF4-FFF2-40B4-BE49-F238E27FC236}">
                <a16:creationId xmlns:a16="http://schemas.microsoft.com/office/drawing/2014/main" id="{49314BDF-BBED-59EA-24B5-95F87A3C1083}"/>
              </a:ext>
            </a:extLst>
          </p:cNvPr>
          <p:cNvSpPr txBox="1">
            <a:spLocks/>
          </p:cNvSpPr>
          <p:nvPr/>
        </p:nvSpPr>
        <p:spPr>
          <a:xfrm>
            <a:off x="848138" y="4976094"/>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Consult the safety data sheet for information about the product</a:t>
            </a:r>
          </a:p>
        </p:txBody>
      </p:sp>
      <p:sp>
        <p:nvSpPr>
          <p:cNvPr id="6" name="Titel 1">
            <a:extLst>
              <a:ext uri="{FF2B5EF4-FFF2-40B4-BE49-F238E27FC236}">
                <a16:creationId xmlns:a16="http://schemas.microsoft.com/office/drawing/2014/main" id="{4C26D273-79FD-35DE-D0B1-4F7FB83B499C}"/>
              </a:ext>
            </a:extLst>
          </p:cNvPr>
          <p:cNvSpPr txBox="1">
            <a:spLocks/>
          </p:cNvSpPr>
          <p:nvPr/>
        </p:nvSpPr>
        <p:spPr>
          <a:xfrm>
            <a:off x="848138" y="5569407"/>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Consult the “hazardous substances” self-inspection tool.</a:t>
            </a:r>
          </a:p>
        </p:txBody>
      </p:sp>
    </p:spTree>
    <p:extLst>
      <p:ext uri="{BB962C8B-B14F-4D97-AF65-F5344CB8AC3E}">
        <p14:creationId xmlns:p14="http://schemas.microsoft.com/office/powerpoint/2010/main" val="211915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A27AC-9697-74E6-3698-573485B76FB3}"/>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DA717701-37DA-9026-FEFA-4EFEC55638DA}"/>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D4594C7-32AA-5B52-C0A2-55F33DD9C26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48FE5F37-9CA6-3DE2-23D2-7EE936DAA83A}"/>
              </a:ext>
            </a:extLst>
          </p:cNvPr>
          <p:cNvPicPr>
            <a:picLocks noChangeAspect="1"/>
          </p:cNvPicPr>
          <p:nvPr/>
        </p:nvPicPr>
        <p:blipFill>
          <a:blip r:embed="rId2"/>
          <a:srcRect l="22901" t="54366" r="-1" b="-2962"/>
          <a:stretch>
            <a:fillRect/>
          </a:stretch>
        </p:blipFill>
        <p:spPr>
          <a:xfrm>
            <a:off x="0" y="1391910"/>
            <a:ext cx="5992511" cy="960857"/>
          </a:xfrm>
          <a:prstGeom prst="rect">
            <a:avLst/>
          </a:prstGeom>
        </p:spPr>
      </p:pic>
      <p:sp>
        <p:nvSpPr>
          <p:cNvPr id="13" name="Titel 1">
            <a:extLst>
              <a:ext uri="{FF2B5EF4-FFF2-40B4-BE49-F238E27FC236}">
                <a16:creationId xmlns:a16="http://schemas.microsoft.com/office/drawing/2014/main" id="{9D30354D-799C-19D5-5AAF-2B5AFAF1272F}"/>
              </a:ext>
            </a:extLst>
          </p:cNvPr>
          <p:cNvSpPr txBox="1">
            <a:spLocks/>
          </p:cNvSpPr>
          <p:nvPr/>
        </p:nvSpPr>
        <p:spPr>
          <a:xfrm>
            <a:off x="848139" y="1668379"/>
            <a:ext cx="57760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Occupational hygiene strategy (STOP)</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470C69BC-90B1-EF8B-C7DB-FD90F5AB53E4}"/>
              </a:ext>
            </a:extLst>
          </p:cNvPr>
          <p:cNvSpPr txBox="1">
            <a:spLocks/>
          </p:cNvSpPr>
          <p:nvPr/>
        </p:nvSpPr>
        <p:spPr>
          <a:xfrm>
            <a:off x="848139" y="2523769"/>
            <a:ext cx="3455174" cy="158038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00000"/>
              </a:lnSpc>
              <a:buClr>
                <a:srgbClr val="E30613"/>
              </a:buClr>
              <a:buFont typeface="Arial" panose="020B0604020202020204" pitchFamily="34" charset="0"/>
              <a:buChar char="•"/>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Substitution:</a:t>
            </a:r>
            <a:endParaRPr lang="en-gb" sz="2000" b="0" dirty="0">
              <a:solidFill>
                <a:schemeClr val="tx1"/>
              </a:solidFill>
              <a:latin typeface="Arial" panose="020B0604020202020204" pitchFamily="34" charset="0"/>
              <a:cs typeface="Arial" panose="020B0604020202020204" pitchFamily="34" charset="0"/>
            </a:endParaRPr>
          </a:p>
          <a:p>
            <a:pPr algn="l" defTabSz="360000" rtl="0">
              <a:lnSpc>
                <a:spcPct val="100000"/>
              </a:lnSpc>
              <a:buClr>
                <a:srgbClr val="E30613"/>
              </a:buCl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replace a hazardous</a:t>
            </a:r>
            <a:endPar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l" defTabSz="360000" rtl="0">
              <a:lnSpc>
                <a:spcPct val="100000"/>
              </a:lnSpc>
              <a:buClr>
                <a:srgbClr val="E30613"/>
              </a:buClr>
            </a:pPr>
            <a:r>
              <a:rPr lang="en-GB" sz="2000" b="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substance with a </a:t>
            </a:r>
            <a:endPar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l" defTabSz="360000" rtl="0">
              <a:lnSpc>
                <a:spcPct val="100000"/>
              </a:lnSpc>
              <a:buClr>
                <a:srgbClr val="E30613"/>
              </a:buClr>
            </a:pPr>
            <a:r>
              <a:rPr lang="en-GB" sz="2000" b="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non-hazardous</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or less</a:t>
            </a:r>
            <a:endPar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l" defTabSz="360000" rtl="0">
              <a:lnSpc>
                <a:spcPct val="100000"/>
              </a:lnSpc>
              <a:buClr>
                <a:srgbClr val="E30613"/>
              </a:buClr>
            </a:pPr>
            <a:r>
              <a:rPr lang="en-GB" sz="2000" b="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hazardous substance</a:t>
            </a:r>
          </a:p>
        </p:txBody>
      </p:sp>
      <p:sp>
        <p:nvSpPr>
          <p:cNvPr id="10" name="Titel 1">
            <a:extLst>
              <a:ext uri="{FF2B5EF4-FFF2-40B4-BE49-F238E27FC236}">
                <a16:creationId xmlns:a16="http://schemas.microsoft.com/office/drawing/2014/main" id="{302C5CA5-46B2-CE0F-0AB7-575A4C42167A}"/>
              </a:ext>
            </a:extLst>
          </p:cNvPr>
          <p:cNvSpPr txBox="1">
            <a:spLocks/>
          </p:cNvSpPr>
          <p:nvPr/>
        </p:nvSpPr>
        <p:spPr>
          <a:xfrm>
            <a:off x="899010" y="4477831"/>
            <a:ext cx="3693931" cy="13892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00000"/>
              </a:lnSpc>
              <a:buClr>
                <a:srgbClr val="E30613"/>
              </a:buClr>
              <a:buFont typeface="Arial" panose="020B0604020202020204" pitchFamily="34" charset="0"/>
              <a:buChar char="•"/>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Technical measures:</a:t>
            </a:r>
            <a:endParaRPr lang="en-gb" sz="2000" b="0" dirty="0">
              <a:solidFill>
                <a:schemeClr val="tx1"/>
              </a:solidFill>
              <a:latin typeface="Arial" panose="020B0604020202020204" pitchFamily="34" charset="0"/>
              <a:cs typeface="Arial" panose="020B0604020202020204" pitchFamily="34" charset="0"/>
            </a:endParaRPr>
          </a:p>
          <a:p>
            <a:pPr algn="l" defTabSz="360000" rtl="0">
              <a:lnSpc>
                <a:spcPct val="100000"/>
              </a:lnSpc>
              <a:buClr>
                <a:srgbClr val="E30613"/>
              </a:buCl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Technical measures that 	help prevent exposure 	(extraction)</a:t>
            </a:r>
          </a:p>
        </p:txBody>
      </p:sp>
      <p:sp>
        <p:nvSpPr>
          <p:cNvPr id="11" name="Titel 1">
            <a:extLst>
              <a:ext uri="{FF2B5EF4-FFF2-40B4-BE49-F238E27FC236}">
                <a16:creationId xmlns:a16="http://schemas.microsoft.com/office/drawing/2014/main" id="{8869A83C-4299-6C25-2F28-A74D6FD3B3C5}"/>
              </a:ext>
            </a:extLst>
          </p:cNvPr>
          <p:cNvSpPr txBox="1">
            <a:spLocks/>
          </p:cNvSpPr>
          <p:nvPr/>
        </p:nvSpPr>
        <p:spPr>
          <a:xfrm>
            <a:off x="6397361" y="2557082"/>
            <a:ext cx="4107770" cy="237090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00000"/>
              </a:lnSpc>
              <a:buClr>
                <a:srgbClr val="E30613"/>
              </a:buClr>
              <a:buFont typeface="Arial" panose="020B0604020202020204" pitchFamily="34" charset="0"/>
              <a:buChar char="•"/>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Organisational measures:</a:t>
            </a:r>
            <a:endParaRPr lang="en-gb" sz="2000" b="0" dirty="0">
              <a:solidFill>
                <a:schemeClr val="tx1"/>
              </a:solidFill>
              <a:latin typeface="Arial" panose="020B0604020202020204" pitchFamily="34" charset="0"/>
              <a:cs typeface="Arial" panose="020B0604020202020204" pitchFamily="34" charset="0"/>
            </a:endParaRPr>
          </a:p>
          <a:p>
            <a:pPr algn="l" defTabSz="360000" rtl="0">
              <a:lnSpc>
                <a:spcPct val="100000"/>
              </a:lnSpc>
              <a:buClr>
                <a:srgbClr val="E30613"/>
              </a:buCl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working arrangements that </a:t>
            </a:r>
            <a:endPar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l" defTabSz="360000" rtl="0">
              <a:lnSpc>
                <a:spcPct val="100000"/>
              </a:lnSpc>
              <a:buClr>
                <a:srgbClr val="E30613"/>
              </a:buClr>
            </a:pPr>
            <a:r>
              <a:rPr lang="en-GB" sz="2000" b="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help to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p</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revent exposure and 	reduce the number of</a:t>
            </a:r>
            <a:endPar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l" defTabSz="360000" rtl="0">
              <a:lnSpc>
                <a:spcPct val="100000"/>
              </a:lnSpc>
              <a:buClr>
                <a:srgbClr val="E30613"/>
              </a:buCl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employees exposed</a:t>
            </a:r>
            <a:endPar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l" defTabSz="360000" rtl="0">
              <a:lnSpc>
                <a:spcPct val="100000"/>
              </a:lnSpc>
              <a:buClr>
                <a:srgbClr val="E30613"/>
              </a:buClr>
            </a:pPr>
            <a:r>
              <a:rPr lang="en-GB" sz="2000" b="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(job rotation)</a:t>
            </a:r>
          </a:p>
        </p:txBody>
      </p:sp>
      <p:sp>
        <p:nvSpPr>
          <p:cNvPr id="14" name="Titel 1">
            <a:extLst>
              <a:ext uri="{FF2B5EF4-FFF2-40B4-BE49-F238E27FC236}">
                <a16:creationId xmlns:a16="http://schemas.microsoft.com/office/drawing/2014/main" id="{CB32BC72-AFE2-7CDE-4E26-3DB7C8891FD0}"/>
              </a:ext>
            </a:extLst>
          </p:cNvPr>
          <p:cNvSpPr txBox="1">
            <a:spLocks/>
          </p:cNvSpPr>
          <p:nvPr/>
        </p:nvSpPr>
        <p:spPr>
          <a:xfrm>
            <a:off x="6529983" y="4729231"/>
            <a:ext cx="3556479"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Personal protective equipment</a:t>
            </a:r>
            <a:endParaRPr lang="en-gb" sz="2000" b="0" dirty="0">
              <a:solidFill>
                <a:schemeClr val="tx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DF9AB3A8-722D-7EF3-E4BF-CE924A70B02B}"/>
              </a:ext>
            </a:extLst>
          </p:cNvPr>
          <p:cNvPicPr>
            <a:picLocks noChangeAspect="1" noChangeArrowheads="1"/>
          </p:cNvPicPr>
          <p:nvPr/>
        </p:nvPicPr>
        <p:blipFill rotWithShape="1">
          <a:blip r:embed="rId3"/>
          <a:srcRect t="1186" b="77804"/>
          <a:stretch/>
        </p:blipFill>
        <p:spPr bwMode="auto">
          <a:xfrm>
            <a:off x="4708162" y="2683182"/>
            <a:ext cx="1284349" cy="8086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D2BACB0-6CE0-0526-4EC6-3BFD46A56537}"/>
              </a:ext>
            </a:extLst>
          </p:cNvPr>
          <p:cNvPicPr>
            <a:picLocks noChangeAspect="1" noChangeArrowheads="1"/>
          </p:cNvPicPr>
          <p:nvPr/>
        </p:nvPicPr>
        <p:blipFill rotWithShape="1">
          <a:blip r:embed="rId3"/>
          <a:srcRect t="47021" b="27257"/>
          <a:stretch/>
        </p:blipFill>
        <p:spPr bwMode="auto">
          <a:xfrm>
            <a:off x="10341143" y="2614411"/>
            <a:ext cx="1284349" cy="9899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RI&amp;E in huis hebben en maatregelen nemen | Rendement">
            <a:extLst>
              <a:ext uri="{FF2B5EF4-FFF2-40B4-BE49-F238E27FC236}">
                <a16:creationId xmlns:a16="http://schemas.microsoft.com/office/drawing/2014/main" id="{A210B397-3530-1D9A-46F8-B493A05B6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17" t="23798" r="56083" b="54552"/>
          <a:stretch/>
        </p:blipFill>
        <p:spPr bwMode="auto">
          <a:xfrm>
            <a:off x="4708162" y="4597405"/>
            <a:ext cx="1284349" cy="868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DFD2C25-2BE0-09EC-8EEC-BC1450556BE8}"/>
              </a:ext>
            </a:extLst>
          </p:cNvPr>
          <p:cNvPicPr>
            <a:picLocks noChangeAspect="1" noChangeArrowheads="1"/>
          </p:cNvPicPr>
          <p:nvPr/>
        </p:nvPicPr>
        <p:blipFill rotWithShape="1">
          <a:blip r:embed="rId3"/>
          <a:srcRect t="72283" b="620"/>
          <a:stretch/>
        </p:blipFill>
        <p:spPr bwMode="auto">
          <a:xfrm>
            <a:off x="10372600" y="4729231"/>
            <a:ext cx="1284349" cy="104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0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9E4C-ECB0-B1E3-DF4B-1DD9EC34A0AB}"/>
            </a:ext>
          </a:extLst>
        </p:cNvPr>
        <p:cNvGrpSpPr/>
        <p:nvPr/>
      </p:nvGrpSpPr>
      <p:grpSpPr>
        <a:xfrm>
          <a:off x="0" y="0"/>
          <a:ext cx="0" cy="0"/>
          <a:chOff x="0" y="0"/>
          <a:chExt cx="0" cy="0"/>
        </a:xfrm>
      </p:grpSpPr>
      <p:pic>
        <p:nvPicPr>
          <p:cNvPr id="15" name="Picture 4" descr="Tafelmodel zuurkast met schuifraam »">
            <a:extLst>
              <a:ext uri="{FF2B5EF4-FFF2-40B4-BE49-F238E27FC236}">
                <a16:creationId xmlns:a16="http://schemas.microsoft.com/office/drawing/2014/main" id="{AEF73A0E-249B-C225-47C0-5675244DFF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4" t="2818" r="5621"/>
          <a:stretch/>
        </p:blipFill>
        <p:spPr bwMode="auto">
          <a:xfrm>
            <a:off x="9213803" y="4102572"/>
            <a:ext cx="2505875" cy="17375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biele afzuiging kopen? | 2Best">
            <a:extLst>
              <a:ext uri="{FF2B5EF4-FFF2-40B4-BE49-F238E27FC236}">
                <a16:creationId xmlns:a16="http://schemas.microsoft.com/office/drawing/2014/main" id="{1073C052-1B39-B0E0-A2D8-1F48E51F6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181" y="1739628"/>
            <a:ext cx="1673679" cy="1925877"/>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a:extLst>
              <a:ext uri="{FF2B5EF4-FFF2-40B4-BE49-F238E27FC236}">
                <a16:creationId xmlns:a16="http://schemas.microsoft.com/office/drawing/2014/main" id="{B6A5A187-6587-4382-A37B-FA142832495B}"/>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5110AEF-DFC2-D56F-1A8D-E5572FB0E0B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D017C668-3774-0695-C99E-3A6BB8EC6B4C}"/>
              </a:ext>
            </a:extLst>
          </p:cNvPr>
          <p:cNvPicPr>
            <a:picLocks noChangeAspect="1"/>
          </p:cNvPicPr>
          <p:nvPr/>
        </p:nvPicPr>
        <p:blipFill>
          <a:blip r:embed="rId4"/>
          <a:srcRect l="36597" b="51404"/>
          <a:stretch/>
        </p:blipFill>
        <p:spPr>
          <a:xfrm>
            <a:off x="0" y="1407753"/>
            <a:ext cx="4927890" cy="960857"/>
          </a:xfrm>
          <a:prstGeom prst="rect">
            <a:avLst/>
          </a:prstGeom>
        </p:spPr>
      </p:pic>
      <p:sp>
        <p:nvSpPr>
          <p:cNvPr id="13" name="Titel 1">
            <a:extLst>
              <a:ext uri="{FF2B5EF4-FFF2-40B4-BE49-F238E27FC236}">
                <a16:creationId xmlns:a16="http://schemas.microsoft.com/office/drawing/2014/main" id="{F32FBD95-1C71-0BB5-9447-72B8DAE97D16}"/>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What can the employer do?</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AA193AB-1E8D-C667-2C3E-825BE70F373D}"/>
              </a:ext>
            </a:extLst>
          </p:cNvPr>
          <p:cNvSpPr txBox="1">
            <a:spLocks/>
          </p:cNvSpPr>
          <p:nvPr/>
        </p:nvSpPr>
        <p:spPr>
          <a:xfrm>
            <a:off x="848139" y="2637373"/>
            <a:ext cx="4588833" cy="684950"/>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1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Use other (less hazardous) products</a:t>
            </a:r>
          </a:p>
        </p:txBody>
      </p:sp>
      <p:sp>
        <p:nvSpPr>
          <p:cNvPr id="10" name="Titel 1">
            <a:extLst>
              <a:ext uri="{FF2B5EF4-FFF2-40B4-BE49-F238E27FC236}">
                <a16:creationId xmlns:a16="http://schemas.microsoft.com/office/drawing/2014/main" id="{02AE09B3-C89B-5FE1-EC1A-3E4FEDF6E0C2}"/>
              </a:ext>
            </a:extLst>
          </p:cNvPr>
          <p:cNvSpPr txBox="1">
            <a:spLocks/>
          </p:cNvSpPr>
          <p:nvPr/>
        </p:nvSpPr>
        <p:spPr>
          <a:xfrm>
            <a:off x="848139" y="3539719"/>
            <a:ext cx="4477717" cy="7818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Introduce other working methods (cutting instead of sawing)</a:t>
            </a:r>
          </a:p>
        </p:txBody>
      </p:sp>
      <p:sp>
        <p:nvSpPr>
          <p:cNvPr id="11" name="Titel 1">
            <a:extLst>
              <a:ext uri="{FF2B5EF4-FFF2-40B4-BE49-F238E27FC236}">
                <a16:creationId xmlns:a16="http://schemas.microsoft.com/office/drawing/2014/main" id="{84F58BAC-FAC2-9BAD-F925-141DD78BCA8B}"/>
              </a:ext>
            </a:extLst>
          </p:cNvPr>
          <p:cNvSpPr txBox="1">
            <a:spLocks/>
          </p:cNvSpPr>
          <p:nvPr/>
        </p:nvSpPr>
        <p:spPr>
          <a:xfrm>
            <a:off x="843169" y="4572545"/>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Work in closed systems</a:t>
            </a:r>
          </a:p>
        </p:txBody>
      </p:sp>
      <p:sp>
        <p:nvSpPr>
          <p:cNvPr id="14" name="Titel 1">
            <a:extLst>
              <a:ext uri="{FF2B5EF4-FFF2-40B4-BE49-F238E27FC236}">
                <a16:creationId xmlns:a16="http://schemas.microsoft.com/office/drawing/2014/main" id="{BE9FDDB5-8C5E-CB4F-DF71-6786D6E50A37}"/>
              </a:ext>
            </a:extLst>
          </p:cNvPr>
          <p:cNvSpPr txBox="1">
            <a:spLocks/>
          </p:cNvSpPr>
          <p:nvPr/>
        </p:nvSpPr>
        <p:spPr>
          <a:xfrm>
            <a:off x="848139" y="5179276"/>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Ensure extraction</a:t>
            </a:r>
          </a:p>
        </p:txBody>
      </p:sp>
      <p:sp>
        <p:nvSpPr>
          <p:cNvPr id="2" name="Titel 1">
            <a:extLst>
              <a:ext uri="{FF2B5EF4-FFF2-40B4-BE49-F238E27FC236}">
                <a16:creationId xmlns:a16="http://schemas.microsoft.com/office/drawing/2014/main" id="{09A63D74-E161-EDA7-FA61-97A6F8F8902B}"/>
              </a:ext>
            </a:extLst>
          </p:cNvPr>
          <p:cNvSpPr txBox="1">
            <a:spLocks/>
          </p:cNvSpPr>
          <p:nvPr/>
        </p:nvSpPr>
        <p:spPr>
          <a:xfrm>
            <a:off x="5325857" y="2624001"/>
            <a:ext cx="3887946" cy="82815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Ensure adequate ventilation</a:t>
            </a:r>
          </a:p>
        </p:txBody>
      </p:sp>
      <p:sp>
        <p:nvSpPr>
          <p:cNvPr id="5" name="Titel 1">
            <a:extLst>
              <a:ext uri="{FF2B5EF4-FFF2-40B4-BE49-F238E27FC236}">
                <a16:creationId xmlns:a16="http://schemas.microsoft.com/office/drawing/2014/main" id="{C88E8759-5195-F35B-4C24-5E2C20758233}"/>
              </a:ext>
            </a:extLst>
          </p:cNvPr>
          <p:cNvSpPr txBox="1">
            <a:spLocks/>
          </p:cNvSpPr>
          <p:nvPr/>
        </p:nvSpPr>
        <p:spPr>
          <a:xfrm>
            <a:off x="5325856" y="3620421"/>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Job rotation</a:t>
            </a:r>
          </a:p>
        </p:txBody>
      </p:sp>
      <p:sp>
        <p:nvSpPr>
          <p:cNvPr id="7" name="Titel 1">
            <a:extLst>
              <a:ext uri="{FF2B5EF4-FFF2-40B4-BE49-F238E27FC236}">
                <a16:creationId xmlns:a16="http://schemas.microsoft.com/office/drawing/2014/main" id="{91A7750A-2609-7296-B233-E21EBD01AB3B}"/>
              </a:ext>
            </a:extLst>
          </p:cNvPr>
          <p:cNvSpPr txBox="1">
            <a:spLocks/>
          </p:cNvSpPr>
          <p:nvPr/>
        </p:nvSpPr>
        <p:spPr>
          <a:xfrm>
            <a:off x="5325857" y="4228840"/>
            <a:ext cx="4220176" cy="76042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Provide instruction on handling hazardous substances</a:t>
            </a:r>
          </a:p>
        </p:txBody>
      </p:sp>
      <p:sp>
        <p:nvSpPr>
          <p:cNvPr id="8" name="Titel 1">
            <a:extLst>
              <a:ext uri="{FF2B5EF4-FFF2-40B4-BE49-F238E27FC236}">
                <a16:creationId xmlns:a16="http://schemas.microsoft.com/office/drawing/2014/main" id="{F6CAED84-1F22-EE7F-AB6F-B6F9BB681F5C}"/>
              </a:ext>
            </a:extLst>
          </p:cNvPr>
          <p:cNvSpPr txBox="1">
            <a:spLocks/>
          </p:cNvSpPr>
          <p:nvPr/>
        </p:nvSpPr>
        <p:spPr>
          <a:xfrm>
            <a:off x="5325856" y="5185052"/>
            <a:ext cx="4122453" cy="76873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Ensure appropriate personal protection</a:t>
            </a:r>
          </a:p>
        </p:txBody>
      </p:sp>
    </p:spTree>
    <p:extLst>
      <p:ext uri="{BB962C8B-B14F-4D97-AF65-F5344CB8AC3E}">
        <p14:creationId xmlns:p14="http://schemas.microsoft.com/office/powerpoint/2010/main" val="41045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2" grpId="0"/>
      <p:bldP spid="5"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024F8-4A81-5B5F-ED42-19BC5225D49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53D204DF-324C-D788-084F-B72FEA9BA094}"/>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D5E157B-BE3F-6C02-E893-018930C3167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35E57C5A-2EE1-8457-4C98-72794F3813E3}"/>
              </a:ext>
            </a:extLst>
          </p:cNvPr>
          <p:cNvPicPr>
            <a:picLocks noChangeAspect="1"/>
          </p:cNvPicPr>
          <p:nvPr/>
        </p:nvPicPr>
        <p:blipFill>
          <a:blip r:embed="rId2"/>
          <a:srcRect l="13421" t="53304" r="1" b="-3977"/>
          <a:stretch>
            <a:fillRect/>
          </a:stretch>
        </p:blipFill>
        <p:spPr>
          <a:xfrm>
            <a:off x="0" y="1348001"/>
            <a:ext cx="6187389" cy="1001922"/>
          </a:xfrm>
          <a:prstGeom prst="rect">
            <a:avLst/>
          </a:prstGeom>
        </p:spPr>
      </p:pic>
      <p:sp>
        <p:nvSpPr>
          <p:cNvPr id="13" name="Titel 1">
            <a:extLst>
              <a:ext uri="{FF2B5EF4-FFF2-40B4-BE49-F238E27FC236}">
                <a16:creationId xmlns:a16="http://schemas.microsoft.com/office/drawing/2014/main" id="{F5086DAA-D96A-1BF6-DE22-512FB8CBECA0}"/>
              </a:ext>
            </a:extLst>
          </p:cNvPr>
          <p:cNvSpPr txBox="1">
            <a:spLocks/>
          </p:cNvSpPr>
          <p:nvPr/>
        </p:nvSpPr>
        <p:spPr>
          <a:xfrm>
            <a:off x="848139" y="1668379"/>
            <a:ext cx="539211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Instruction with a workplace safety card</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8509B5E6-4699-3C08-4680-2B43D91C18C4}"/>
              </a:ext>
            </a:extLst>
          </p:cNvPr>
          <p:cNvSpPr txBox="1">
            <a:spLocks/>
          </p:cNvSpPr>
          <p:nvPr/>
        </p:nvSpPr>
        <p:spPr>
          <a:xfrm>
            <a:off x="910961" y="2715814"/>
            <a:ext cx="5392116" cy="356100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ＭＳ Ｐゴシック"/>
                <a:cs typeface="Arial" panose="020B0604020202020204" pitchFamily="34" charset="0"/>
              </a:rPr>
              <a:t>The purpose of the workplace instruction card is to inform employees and others in the workplace about the risks of the substances and the necessary measures to be taken. </a:t>
            </a:r>
          </a:p>
        </p:txBody>
      </p:sp>
      <p:pic>
        <p:nvPicPr>
          <p:cNvPr id="6" name="Afbeelding 5" descr="Afbeelding met tekst, schermopname, Website, Webpagina&#10;&#10;Automatisch gegenereerde beschrijving">
            <a:extLst>
              <a:ext uri="{FF2B5EF4-FFF2-40B4-BE49-F238E27FC236}">
                <a16:creationId xmlns:a16="http://schemas.microsoft.com/office/drawing/2014/main" id="{1820080F-8B25-F09C-B5B8-6288333F02BB}"/>
              </a:ext>
            </a:extLst>
          </p:cNvPr>
          <p:cNvPicPr>
            <a:picLocks noChangeAspect="1"/>
          </p:cNvPicPr>
          <p:nvPr/>
        </p:nvPicPr>
        <p:blipFill rotWithShape="1">
          <a:blip r:embed="rId3"/>
          <a:srcRect l="2193" r="2522" b="6597"/>
          <a:stretch/>
        </p:blipFill>
        <p:spPr>
          <a:xfrm>
            <a:off x="7204726" y="1116966"/>
            <a:ext cx="4139135" cy="5026483"/>
          </a:xfrm>
          <a:prstGeom prst="rect">
            <a:avLst/>
          </a:prstGeom>
          <a:ln w="3175">
            <a:solidFill>
              <a:schemeClr val="tx1"/>
            </a:solidFill>
          </a:ln>
        </p:spPr>
      </p:pic>
    </p:spTree>
    <p:extLst>
      <p:ext uri="{BB962C8B-B14F-4D97-AF65-F5344CB8AC3E}">
        <p14:creationId xmlns:p14="http://schemas.microsoft.com/office/powerpoint/2010/main" val="226412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50AA1-2ADE-2578-FB53-411FE262549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C24E3A75-488E-C36E-1450-2351DEF803EB}"/>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BA7D9312-4C70-3327-A598-92820AE5E44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B53DD29E-D380-1F73-5403-ADE29820BFCF}"/>
              </a:ext>
            </a:extLst>
          </p:cNvPr>
          <p:cNvPicPr>
            <a:picLocks noChangeAspect="1"/>
          </p:cNvPicPr>
          <p:nvPr/>
        </p:nvPicPr>
        <p:blipFill>
          <a:blip r:embed="rId2"/>
          <a:srcRect l="43657" b="51404"/>
          <a:stretch>
            <a:fillRect/>
          </a:stretch>
        </p:blipFill>
        <p:spPr>
          <a:xfrm>
            <a:off x="0" y="1418560"/>
            <a:ext cx="4547286" cy="960857"/>
          </a:xfrm>
          <a:prstGeom prst="rect">
            <a:avLst/>
          </a:prstGeom>
        </p:spPr>
      </p:pic>
      <p:sp>
        <p:nvSpPr>
          <p:cNvPr id="13" name="Titel 1">
            <a:extLst>
              <a:ext uri="{FF2B5EF4-FFF2-40B4-BE49-F238E27FC236}">
                <a16:creationId xmlns:a16="http://schemas.microsoft.com/office/drawing/2014/main" id="{C34F7526-4FBA-C06D-8E69-3D79A8AEBD5B}"/>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What can you do yourself?</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ED9FD67B-2975-5F91-108B-E6B0D6AFBAD9}"/>
              </a:ext>
            </a:extLst>
          </p:cNvPr>
          <p:cNvSpPr txBox="1">
            <a:spLocks/>
          </p:cNvSpPr>
          <p:nvPr/>
        </p:nvSpPr>
        <p:spPr>
          <a:xfrm>
            <a:off x="910961" y="2715815"/>
            <a:ext cx="5308355" cy="17627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Be prepared!</a:t>
            </a:r>
          </a:p>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Read the label and follow the instructions.</a:t>
            </a:r>
          </a:p>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Consult the workplace safety card.</a:t>
            </a:r>
          </a:p>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If in doubt, consult your manager.</a:t>
            </a:r>
          </a:p>
        </p:txBody>
      </p:sp>
      <p:sp>
        <p:nvSpPr>
          <p:cNvPr id="2" name="Titel 1">
            <a:extLst>
              <a:ext uri="{FF2B5EF4-FFF2-40B4-BE49-F238E27FC236}">
                <a16:creationId xmlns:a16="http://schemas.microsoft.com/office/drawing/2014/main" id="{99A4A21D-F6E4-0D75-0906-CB7E81A1207C}"/>
              </a:ext>
            </a:extLst>
          </p:cNvPr>
          <p:cNvSpPr txBox="1">
            <a:spLocks/>
          </p:cNvSpPr>
          <p:nvPr/>
        </p:nvSpPr>
        <p:spPr>
          <a:xfrm>
            <a:off x="910961" y="4308236"/>
            <a:ext cx="5308355" cy="17627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Prevent exposure!</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Close the packaging after use.</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Use extraction and/or ventilation where necessary.</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Use prescribed PPE.</a:t>
            </a:r>
          </a:p>
        </p:txBody>
      </p:sp>
      <p:sp>
        <p:nvSpPr>
          <p:cNvPr id="5" name="Titel 1">
            <a:extLst>
              <a:ext uri="{FF2B5EF4-FFF2-40B4-BE49-F238E27FC236}">
                <a16:creationId xmlns:a16="http://schemas.microsoft.com/office/drawing/2014/main" id="{06A320B8-6EA7-F84F-3761-73FCDA217047}"/>
              </a:ext>
            </a:extLst>
          </p:cNvPr>
          <p:cNvSpPr txBox="1">
            <a:spLocks/>
          </p:cNvSpPr>
          <p:nvPr/>
        </p:nvSpPr>
        <p:spPr>
          <a:xfrm>
            <a:off x="6249516" y="2711115"/>
            <a:ext cx="5516251" cy="300791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Work hygienically! </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Do not eat, drink or smoke in the workplace.</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Wash your hands when leaving </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the workplace (before eating, drinking/break). </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Change your clothes when leaving the workplace.</a:t>
            </a:r>
          </a:p>
        </p:txBody>
      </p:sp>
    </p:spTree>
    <p:extLst>
      <p:ext uri="{BB962C8B-B14F-4D97-AF65-F5344CB8AC3E}">
        <p14:creationId xmlns:p14="http://schemas.microsoft.com/office/powerpoint/2010/main" val="2697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F017-8D0B-9184-DCE4-E7FA53EC7B6E}"/>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CD50B827-8A65-5FBB-9DA9-7FA23F0A0EF5}"/>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7CC3A36-0D19-0DA9-97FA-7A6278ADC06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904B56E4-758A-8B0D-F68D-B05684C1FF1A}"/>
              </a:ext>
            </a:extLst>
          </p:cNvPr>
          <p:cNvPicPr>
            <a:picLocks noChangeAspect="1"/>
          </p:cNvPicPr>
          <p:nvPr/>
        </p:nvPicPr>
        <p:blipFill>
          <a:blip r:embed="rId2"/>
          <a:srcRect l="75304" b="51404"/>
          <a:stretch/>
        </p:blipFill>
        <p:spPr>
          <a:xfrm>
            <a:off x="0" y="1425540"/>
            <a:ext cx="1919446" cy="960857"/>
          </a:xfrm>
          <a:prstGeom prst="rect">
            <a:avLst/>
          </a:prstGeom>
        </p:spPr>
      </p:pic>
      <p:sp>
        <p:nvSpPr>
          <p:cNvPr id="13" name="Titel 1">
            <a:extLst>
              <a:ext uri="{FF2B5EF4-FFF2-40B4-BE49-F238E27FC236}">
                <a16:creationId xmlns:a16="http://schemas.microsoft.com/office/drawing/2014/main" id="{CBDDD72E-4B0C-22E6-C4B1-7BEDCE4932EF}"/>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Tips</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3559681D-26A0-0DB7-BCCE-A08317E31B08}"/>
              </a:ext>
            </a:extLst>
          </p:cNvPr>
          <p:cNvSpPr txBox="1">
            <a:spLocks/>
          </p:cNvSpPr>
          <p:nvPr/>
        </p:nvSpPr>
        <p:spPr>
          <a:xfrm>
            <a:off x="910961" y="2715815"/>
            <a:ext cx="8679769"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ＭＳ Ｐゴシック"/>
                <a:cs typeface="Arial" panose="020B0604020202020204" pitchFamily="34" charset="0"/>
              </a:rPr>
              <a:t>Also pay attention to whether colleagues in the vicinity are working with hazardous substances.</a:t>
            </a:r>
          </a:p>
        </p:txBody>
      </p:sp>
      <p:sp>
        <p:nvSpPr>
          <p:cNvPr id="6" name="Titel 1">
            <a:extLst>
              <a:ext uri="{FF2B5EF4-FFF2-40B4-BE49-F238E27FC236}">
                <a16:creationId xmlns:a16="http://schemas.microsoft.com/office/drawing/2014/main" id="{EC62FFC4-9B10-4EC3-A552-BC67B7567259}"/>
              </a:ext>
            </a:extLst>
          </p:cNvPr>
          <p:cNvSpPr txBox="1">
            <a:spLocks/>
          </p:cNvSpPr>
          <p:nvPr/>
        </p:nvSpPr>
        <p:spPr>
          <a:xfrm>
            <a:off x="910962" y="3496645"/>
            <a:ext cx="6299536" cy="97789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ＭＳ Ｐゴシック"/>
                <a:cs typeface="Arial" panose="020B0604020202020204" pitchFamily="34" charset="0"/>
              </a:rPr>
              <a:t>Warn your colleagues if you are going to be working with hazardous substances.</a:t>
            </a:r>
          </a:p>
        </p:txBody>
      </p:sp>
      <p:sp>
        <p:nvSpPr>
          <p:cNvPr id="7" name="Titel 1">
            <a:extLst>
              <a:ext uri="{FF2B5EF4-FFF2-40B4-BE49-F238E27FC236}">
                <a16:creationId xmlns:a16="http://schemas.microsoft.com/office/drawing/2014/main" id="{9E10E00D-0240-4545-FA57-76E592FD7A22}"/>
              </a:ext>
            </a:extLst>
          </p:cNvPr>
          <p:cNvSpPr txBox="1">
            <a:spLocks/>
          </p:cNvSpPr>
          <p:nvPr/>
        </p:nvSpPr>
        <p:spPr>
          <a:xfrm>
            <a:off x="910961" y="4299200"/>
            <a:ext cx="5587561" cy="82543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ＭＳ Ｐゴシック"/>
                <a:cs typeface="Arial" panose="020B0604020202020204" pitchFamily="34" charset="0"/>
              </a:rPr>
              <a:t>Note: products are sometimes transferred to other packaging without a label.</a:t>
            </a:r>
            <a:endParaRPr lang="en-gb" sz="2000" b="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A31730DD-FA38-E6E7-7F19-CE9E0AD1D258}"/>
              </a:ext>
            </a:extLst>
          </p:cNvPr>
          <p:cNvSpPr txBox="1">
            <a:spLocks/>
          </p:cNvSpPr>
          <p:nvPr/>
        </p:nvSpPr>
        <p:spPr>
          <a:xfrm>
            <a:off x="910961" y="5068264"/>
            <a:ext cx="6627603" cy="9905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ＭＳ Ｐゴシック"/>
                <a:cs typeface="Arial" panose="020B0604020202020204" pitchFamily="34" charset="0"/>
              </a:rPr>
              <a:t>Put on clean work clothes every day. Putting on dirty clothes causes hazardous substances to come into contact with your skin.</a:t>
            </a:r>
            <a:endParaRPr lang="en-gb" sz="2000" b="0" dirty="0">
              <a:solidFill>
                <a:schemeClr val="tx1"/>
              </a:solidFill>
              <a:latin typeface="Arial" panose="020B0604020202020204" pitchFamily="34" charset="0"/>
              <a:cs typeface="Arial" panose="020B0604020202020204" pitchFamily="34" charset="0"/>
            </a:endParaRPr>
          </a:p>
        </p:txBody>
      </p:sp>
      <p:pic>
        <p:nvPicPr>
          <p:cNvPr id="10" name="Afbeelding 9">
            <a:extLst>
              <a:ext uri="{FF2B5EF4-FFF2-40B4-BE49-F238E27FC236}">
                <a16:creationId xmlns:a16="http://schemas.microsoft.com/office/drawing/2014/main" id="{0273EE85-D376-0346-6F00-BC8EFBF7E1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1103" y="3392742"/>
            <a:ext cx="3725122" cy="2638355"/>
          </a:xfrm>
          <a:prstGeom prst="rect">
            <a:avLst/>
          </a:prstGeom>
        </p:spPr>
      </p:pic>
    </p:spTree>
    <p:extLst>
      <p:ext uri="{BB962C8B-B14F-4D97-AF65-F5344CB8AC3E}">
        <p14:creationId xmlns:p14="http://schemas.microsoft.com/office/powerpoint/2010/main" val="146703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pic>
        <p:nvPicPr>
          <p:cNvPr id="9" name="Afbeelding 8" descr="Afbeelding met zwart-wit&#10;&#10;Beschrijving automatisch gegenereerd met lage betrouwbaarheid">
            <a:extLst>
              <a:ext uri="{FF2B5EF4-FFF2-40B4-BE49-F238E27FC236}">
                <a16:creationId xmlns:a16="http://schemas.microsoft.com/office/drawing/2014/main" id="{6209F36E-6C43-5E4F-7C6A-1857F3CF3B02}"/>
              </a:ext>
            </a:extLst>
          </p:cNvPr>
          <p:cNvPicPr>
            <a:picLocks noChangeAspect="1"/>
          </p:cNvPicPr>
          <p:nvPr/>
        </p:nvPicPr>
        <p:blipFill>
          <a:blip r:embed="rId2"/>
          <a:srcRect t="2320" b="8431"/>
          <a:stretch/>
        </p:blipFill>
        <p:spPr>
          <a:xfrm>
            <a:off x="838200" y="1138990"/>
            <a:ext cx="10505661" cy="4990878"/>
          </a:xfrm>
          <a:prstGeom prst="rect">
            <a:avLst/>
          </a:prstGeom>
        </p:spPr>
      </p:pic>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rPr>
              <a:t>   |   </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www.5xbeter.nl</a:t>
            </a:r>
            <a:endParaRPr lang="en-gb" b="1" dirty="0">
              <a:solidFill>
                <a:schemeClr val="bg1"/>
              </a:solidFill>
              <a:latin typeface="Arial" panose="020B0604020202020204" pitchFamily="34" charset="0"/>
              <a:cs typeface="Arial" panose="020B0604020202020204" pitchFamily="34" charset="0"/>
            </a:endParaRPr>
          </a:p>
          <a:p>
            <a:pPr marL="0" indent="0" algn="l" rtl="0">
              <a:buNone/>
            </a:pPr>
            <a:endParaRPr lang="en-gb"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7BD2D58D-27DB-9BAF-8F64-D00FA1A3187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5"/>
          <a:srcRect l="54022" b="51404"/>
          <a:stretch/>
        </p:blipFill>
        <p:spPr>
          <a:xfrm>
            <a:off x="0" y="1400379"/>
            <a:ext cx="3361038"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43169" y="1617739"/>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8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Questions?</a:t>
            </a:r>
            <a:endParaRPr lang="en-gb" sz="28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34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E6DB-BFFE-EF5E-6A21-4BD6167618F5}"/>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82A39C81-B8B4-4FD9-8E88-C892411A55FA}"/>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info@5xbeter.nl</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rPr>
              <a:t>   |   </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en-gb" b="1" dirty="0">
              <a:solidFill>
                <a:schemeClr val="bg1"/>
              </a:solidFill>
              <a:latin typeface="Arial" panose="020B0604020202020204" pitchFamily="34" charset="0"/>
              <a:cs typeface="Arial" panose="020B0604020202020204" pitchFamily="34" charset="0"/>
            </a:endParaRPr>
          </a:p>
          <a:p>
            <a:pPr marL="0" indent="0" algn="l" rtl="0">
              <a:buNone/>
            </a:pPr>
            <a:endParaRPr lang="en-gb"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27A67ADB-F25A-4D80-AB74-8612478F66E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608DAE63-D948-C359-EA9F-10BF16160DDB}"/>
              </a:ext>
            </a:extLst>
          </p:cNvPr>
          <p:cNvPicPr>
            <a:picLocks noChangeAspect="1"/>
          </p:cNvPicPr>
          <p:nvPr/>
        </p:nvPicPr>
        <p:blipFill>
          <a:blip r:embed="rId4"/>
          <a:srcRect l="55228" b="51404"/>
          <a:stretch>
            <a:fillRect/>
          </a:stretch>
        </p:blipFill>
        <p:spPr>
          <a:xfrm>
            <a:off x="0" y="1400379"/>
            <a:ext cx="3286898" cy="960857"/>
          </a:xfrm>
          <a:prstGeom prst="rect">
            <a:avLst/>
          </a:prstGeom>
        </p:spPr>
      </p:pic>
      <p:sp>
        <p:nvSpPr>
          <p:cNvPr id="4" name="Titel 1">
            <a:extLst>
              <a:ext uri="{FF2B5EF4-FFF2-40B4-BE49-F238E27FC236}">
                <a16:creationId xmlns:a16="http://schemas.microsoft.com/office/drawing/2014/main" id="{A8D58156-E9ED-0C3B-CF95-3179305E1409}"/>
              </a:ext>
            </a:extLst>
          </p:cNvPr>
          <p:cNvSpPr txBox="1">
            <a:spLocks/>
          </p:cNvSpPr>
          <p:nvPr/>
        </p:nvSpPr>
        <p:spPr>
          <a:xfrm>
            <a:off x="843169" y="1638878"/>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8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Need help?</a:t>
            </a:r>
            <a:endParaRPr lang="en-gb" sz="2800" b="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0A38D03F-79AE-F8D5-5456-7A397A4FBEB1}"/>
              </a:ext>
            </a:extLst>
          </p:cNvPr>
          <p:cNvSpPr txBox="1">
            <a:spLocks/>
          </p:cNvSpPr>
          <p:nvPr/>
        </p:nvSpPr>
        <p:spPr>
          <a:xfrm>
            <a:off x="848139" y="2667002"/>
            <a:ext cx="10434762"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Discuss it with your manager or contact the health and safety officer.</a:t>
            </a:r>
            <a:endParaRPr lang="en-gb" sz="200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B0ED5A92-3D4D-6D11-2349-EC7B091C895D}"/>
              </a:ext>
            </a:extLst>
          </p:cNvPr>
          <p:cNvSpPr txBox="1">
            <a:spLocks/>
          </p:cNvSpPr>
          <p:nvPr/>
        </p:nvSpPr>
        <p:spPr>
          <a:xfrm>
            <a:off x="848138" y="3486115"/>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rtl="0">
              <a:lnSpc>
                <a:spcPct val="150000"/>
              </a:lnSpc>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Consult an Improvement Coach from 5xbeter: </a:t>
            </a:r>
            <a:r>
              <a:rPr lang="en-gb" sz="2000" b="1" i="0" u="sng" baseline="0">
                <a:solidFill>
                  <a:schemeClr val="tx1"/>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en-gb" sz="2000" u="sng" dirty="0">
              <a:solidFill>
                <a:schemeClr val="tx1"/>
              </a:solidFill>
              <a:latin typeface="Arial" panose="020B0604020202020204" pitchFamily="34" charset="0"/>
              <a:cs typeface="Arial" panose="020B0604020202020204" pitchFamily="34" charset="0"/>
            </a:endParaRPr>
          </a:p>
          <a:p>
            <a:pPr defTabSz="360000" rtl="0">
              <a:lnSpc>
                <a:spcPct val="150000"/>
              </a:lnSpc>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Or call the </a:t>
            </a:r>
            <a:r>
              <a:rPr lang="en-gb" sz="20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FREE</a:t>
            </a: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 Improvement Line: 0800 – 55 55 005</a:t>
            </a:r>
            <a:endParaRPr lang="en-gb"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42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2608B04B-1ACC-2CB8-8912-083B596E9F13}"/>
              </a:ext>
            </a:extLst>
          </p:cNvPr>
          <p:cNvPicPr>
            <a:picLocks noChangeAspect="1"/>
          </p:cNvPicPr>
          <p:nvPr/>
        </p:nvPicPr>
        <p:blipFill>
          <a:blip r:embed="rId2"/>
          <a:srcRect l="14620" r="11611"/>
          <a:stretch>
            <a:fillRect/>
          </a:stretch>
        </p:blipFill>
        <p:spPr>
          <a:xfrm>
            <a:off x="6981568" y="1767737"/>
            <a:ext cx="4362291" cy="3943252"/>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3"/>
          <a:srcRect l="69867" b="51404"/>
          <a:stretch>
            <a:fillRect/>
          </a:stretch>
        </p:blipFill>
        <p:spPr>
          <a:xfrm>
            <a:off x="0" y="1444623"/>
            <a:ext cx="2342054"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712623"/>
            <a:ext cx="4758577" cy="649705"/>
          </a:xfrm>
        </p:spPr>
        <p:txBody>
          <a:bodyPr>
            <a:normAutofit/>
          </a:body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Contents</a:t>
            </a:r>
            <a:endParaRPr lang="en-gb"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What are hazardous substances? </a:t>
            </a: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092137"/>
            <a:ext cx="6133429"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How can you recognise hazardous substances? </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40" y="3654560"/>
            <a:ext cx="5699244" cy="680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How are you exposed to hazardous substances and what are the risks?</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407497"/>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What does the Working Conditions Act say? </a:t>
            </a:r>
          </a:p>
        </p:txBody>
      </p:sp>
      <p:sp>
        <p:nvSpPr>
          <p:cNvPr id="10" name="Titel 1">
            <a:extLst>
              <a:ext uri="{FF2B5EF4-FFF2-40B4-BE49-F238E27FC236}">
                <a16:creationId xmlns:a16="http://schemas.microsoft.com/office/drawing/2014/main" id="{108EB5DD-FD12-CB43-A928-9A82007397AF}"/>
              </a:ext>
            </a:extLst>
          </p:cNvPr>
          <p:cNvSpPr txBox="1">
            <a:spLocks/>
          </p:cNvSpPr>
          <p:nvPr/>
        </p:nvSpPr>
        <p:spPr>
          <a:xfrm>
            <a:off x="848139" y="4888703"/>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What can you do yourself?</a:t>
            </a:r>
          </a:p>
        </p:txBody>
      </p:sp>
      <p:sp>
        <p:nvSpPr>
          <p:cNvPr id="11" name="Titel 1">
            <a:extLst>
              <a:ext uri="{FF2B5EF4-FFF2-40B4-BE49-F238E27FC236}">
                <a16:creationId xmlns:a16="http://schemas.microsoft.com/office/drawing/2014/main" id="{1EC84D6D-EDCF-4CBD-4FC9-C73F4A5987A4}"/>
              </a:ext>
            </a:extLst>
          </p:cNvPr>
          <p:cNvSpPr txBox="1">
            <a:spLocks/>
          </p:cNvSpPr>
          <p:nvPr/>
        </p:nvSpPr>
        <p:spPr>
          <a:xfrm>
            <a:off x="848139" y="5402050"/>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515056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B19829-DA89-7867-41BA-89B0B68AEADA}"/>
              </a:ext>
            </a:extLst>
          </p:cNvPr>
          <p:cNvSpPr>
            <a:spLocks noGrp="1"/>
          </p:cNvSpPr>
          <p:nvPr>
            <p:ph type="ctrTitle"/>
          </p:nvPr>
        </p:nvSpPr>
        <p:spPr>
          <a:xfrm>
            <a:off x="848139" y="2652886"/>
            <a:ext cx="7529742" cy="3804061"/>
          </a:xfrm>
        </p:spPr>
        <p:txBody>
          <a:bodyPr>
            <a:noAutofit/>
          </a:bodyPr>
          <a:lstStyle/>
          <a:p>
            <a:pPr algn="l" rtl="0">
              <a:lnSpc>
                <a:spcPct val="100000"/>
              </a:lnSpc>
            </a:pPr>
            <a:r>
              <a:rPr lang="en-gb" sz="2000" b="0" i="0" u="none"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Hazardous substances are substances that may pose a risk to the safety and health of employees.</a:t>
            </a:r>
            <a:br>
              <a:rPr lang="en-gb"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br>
              <a:rPr lang="en-gb"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r>
              <a:rPr lang="en-gb" sz="2000" b="0" i="0" u="none"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These substances may be found in packaged products, such as lubricants. Hazardous substances may also be produced during work. An example is welding fumes.</a:t>
            </a:r>
            <a:br>
              <a:rPr lang="en-gb"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r>
              <a:rPr lang="en-gb" sz="2000" b="0" i="0" u="none"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p>
        </p:txBody>
      </p:sp>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2ADB1FA-9361-AB94-3A92-9B3BCCFBB1F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5" name="Picture 2" descr="Thinner 1ltr">
            <a:extLst>
              <a:ext uri="{FF2B5EF4-FFF2-40B4-BE49-F238E27FC236}">
                <a16:creationId xmlns:a16="http://schemas.microsoft.com/office/drawing/2014/main" id="{5D174693-74DA-0A1D-F45C-E942C361C4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97" r="25895"/>
          <a:stretch/>
        </p:blipFill>
        <p:spPr bwMode="auto">
          <a:xfrm>
            <a:off x="8781032" y="1306136"/>
            <a:ext cx="2038206" cy="452854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Afbeelding met schermopname, Rechthoek&#10;&#10;Automatisch gegenereerde beschrijving">
            <a:extLst>
              <a:ext uri="{FF2B5EF4-FFF2-40B4-BE49-F238E27FC236}">
                <a16:creationId xmlns:a16="http://schemas.microsoft.com/office/drawing/2014/main" id="{8F4CC597-5922-C51B-57A1-08FFADF2E73C}"/>
              </a:ext>
            </a:extLst>
          </p:cNvPr>
          <p:cNvPicPr>
            <a:picLocks noChangeAspect="1"/>
          </p:cNvPicPr>
          <p:nvPr/>
        </p:nvPicPr>
        <p:blipFill>
          <a:blip r:embed="rId4"/>
          <a:srcRect l="31092" r="1" b="51404"/>
          <a:stretch>
            <a:fillRect/>
          </a:stretch>
        </p:blipFill>
        <p:spPr>
          <a:xfrm>
            <a:off x="1" y="1407753"/>
            <a:ext cx="5355688" cy="960857"/>
          </a:xfrm>
          <a:prstGeom prst="rect">
            <a:avLst/>
          </a:prstGeom>
        </p:spPr>
      </p:pic>
      <p:sp>
        <p:nvSpPr>
          <p:cNvPr id="13" name="Titel 1">
            <a:extLst>
              <a:ext uri="{FF2B5EF4-FFF2-40B4-BE49-F238E27FC236}">
                <a16:creationId xmlns:a16="http://schemas.microsoft.com/office/drawing/2014/main" id="{CC065348-8405-65CC-B29F-880D5904CD44}"/>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What are hazardous substances?</a:t>
            </a:r>
            <a:endParaRPr lang="en-gb"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1F6B-B068-E81B-2268-5F39098E85F1}"/>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CF6B4E61-7454-4DA5-46DC-14BAC6302954}"/>
              </a:ext>
            </a:extLst>
          </p:cNvPr>
          <p:cNvPicPr>
            <a:picLocks noChangeAspect="1"/>
          </p:cNvPicPr>
          <p:nvPr/>
        </p:nvPicPr>
        <p:blipFill>
          <a:blip r:embed="rId3"/>
          <a:srcRect l="9733" b="51404"/>
          <a:stretch>
            <a:fillRect/>
          </a:stretch>
        </p:blipFill>
        <p:spPr>
          <a:xfrm>
            <a:off x="0" y="1407753"/>
            <a:ext cx="7015803" cy="960857"/>
          </a:xfrm>
          <a:prstGeom prst="rect">
            <a:avLst/>
          </a:prstGeom>
        </p:spPr>
      </p:pic>
      <p:sp>
        <p:nvSpPr>
          <p:cNvPr id="3" name="Ondertitel 2">
            <a:extLst>
              <a:ext uri="{FF2B5EF4-FFF2-40B4-BE49-F238E27FC236}">
                <a16:creationId xmlns:a16="http://schemas.microsoft.com/office/drawing/2014/main" id="{8380A409-7A97-95B5-139C-8AC3ED728770}"/>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B0AD3E41-7DD5-D5E9-1863-F9BD70C6330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88C6D9FF-3E77-6785-3919-8D599AC03BAB}"/>
              </a:ext>
            </a:extLst>
          </p:cNvPr>
          <p:cNvSpPr txBox="1">
            <a:spLocks/>
          </p:cNvSpPr>
          <p:nvPr/>
        </p:nvSpPr>
        <p:spPr>
          <a:xfrm>
            <a:off x="848139" y="1668379"/>
            <a:ext cx="6612149"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How can you recognise hazardous substance</a:t>
            </a:r>
            <a:r>
              <a:rPr lang="en-gb" sz="2000" dirty="0">
                <a:solidFill>
                  <a:schemeClr val="bg1"/>
                </a:solidFill>
                <a:latin typeface="Arial" panose="020B0604020202020204" pitchFamily="34" charset="0"/>
                <a:ea typeface="Arial" panose="020B0604020202020204" pitchFamily="34" charset="0"/>
                <a:cs typeface="Arial" panose="020B0604020202020204" pitchFamily="34" charset="0"/>
              </a:rPr>
              <a:t>s</a:t>
            </a:r>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a:t>
            </a:r>
            <a:endParaRPr lang="en-gb" sz="2000" b="0" dirty="0">
              <a:solidFill>
                <a:schemeClr val="bg1"/>
              </a:solidFill>
              <a:latin typeface="Arial" panose="020B0604020202020204" pitchFamily="34" charset="0"/>
              <a:cs typeface="Arial" panose="020B0604020202020204" pitchFamily="34" charset="0"/>
            </a:endParaRPr>
          </a:p>
        </p:txBody>
      </p:sp>
      <p:pic>
        <p:nvPicPr>
          <p:cNvPr id="6" name="Afbeelding 7">
            <a:extLst>
              <a:ext uri="{FF2B5EF4-FFF2-40B4-BE49-F238E27FC236}">
                <a16:creationId xmlns:a16="http://schemas.microsoft.com/office/drawing/2014/main" id="{B95E3A0D-B8BF-8C62-2EC9-1FA418802F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4845" y="1900259"/>
            <a:ext cx="2849016" cy="3800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el 1">
            <a:extLst>
              <a:ext uri="{FF2B5EF4-FFF2-40B4-BE49-F238E27FC236}">
                <a16:creationId xmlns:a16="http://schemas.microsoft.com/office/drawing/2014/main" id="{B6BC15FD-B9D0-06EB-4BA6-B8870297162F}"/>
              </a:ext>
            </a:extLst>
          </p:cNvPr>
          <p:cNvSpPr txBox="1">
            <a:spLocks/>
          </p:cNvSpPr>
          <p:nvPr/>
        </p:nvSpPr>
        <p:spPr>
          <a:xfrm>
            <a:off x="848139" y="2637373"/>
            <a:ext cx="6979640"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Hazardous substances can be recognised by their label:</a:t>
            </a:r>
          </a:p>
        </p:txBody>
      </p:sp>
      <p:sp>
        <p:nvSpPr>
          <p:cNvPr id="10" name="Titel 1">
            <a:extLst>
              <a:ext uri="{FF2B5EF4-FFF2-40B4-BE49-F238E27FC236}">
                <a16:creationId xmlns:a16="http://schemas.microsoft.com/office/drawing/2014/main" id="{31E4672F-3EFD-2387-8976-61672EC4F92A}"/>
              </a:ext>
            </a:extLst>
          </p:cNvPr>
          <p:cNvSpPr txBox="1">
            <a:spLocks/>
          </p:cNvSpPr>
          <p:nvPr/>
        </p:nvSpPr>
        <p:spPr>
          <a:xfrm>
            <a:off x="848139" y="3238952"/>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azard symbols</a:t>
            </a:r>
          </a:p>
        </p:txBody>
      </p:sp>
      <p:sp>
        <p:nvSpPr>
          <p:cNvPr id="11" name="Titel 1">
            <a:extLst>
              <a:ext uri="{FF2B5EF4-FFF2-40B4-BE49-F238E27FC236}">
                <a16:creationId xmlns:a16="http://schemas.microsoft.com/office/drawing/2014/main" id="{BA79D2D2-F801-8B71-E967-39E6C5BE760B}"/>
              </a:ext>
            </a:extLst>
          </p:cNvPr>
          <p:cNvSpPr txBox="1">
            <a:spLocks/>
          </p:cNvSpPr>
          <p:nvPr/>
        </p:nvSpPr>
        <p:spPr>
          <a:xfrm>
            <a:off x="848139" y="3800425"/>
            <a:ext cx="613150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H-phrases statements about the hazard</a:t>
            </a:r>
          </a:p>
        </p:txBody>
      </p:sp>
      <p:sp>
        <p:nvSpPr>
          <p:cNvPr id="14" name="Titel 1">
            <a:extLst>
              <a:ext uri="{FF2B5EF4-FFF2-40B4-BE49-F238E27FC236}">
                <a16:creationId xmlns:a16="http://schemas.microsoft.com/office/drawing/2014/main" id="{B482A557-EBF9-CCD2-70CD-FA51CDA8D710}"/>
              </a:ext>
            </a:extLst>
          </p:cNvPr>
          <p:cNvSpPr txBox="1">
            <a:spLocks/>
          </p:cNvSpPr>
          <p:nvPr/>
        </p:nvSpPr>
        <p:spPr>
          <a:xfrm>
            <a:off x="848139" y="4402004"/>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P-phrases about the measures to be taken</a:t>
            </a:r>
          </a:p>
        </p:txBody>
      </p:sp>
    </p:spTree>
    <p:extLst>
      <p:ext uri="{BB962C8B-B14F-4D97-AF65-F5344CB8AC3E}">
        <p14:creationId xmlns:p14="http://schemas.microsoft.com/office/powerpoint/2010/main" val="13731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200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grpId="0" nodeType="afterEffect">
                                  <p:stCondLst>
                                    <p:cond delay="200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5EB5-384C-6D6A-9F30-C0379465549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9FFAC88-3DB3-2230-1542-65FE6A87448D}"/>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635959E4-DC31-C4C1-34EF-BEDA2BDA420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29E497E5-2E9D-F4E1-932B-7593D6C01B3B}"/>
              </a:ext>
            </a:extLst>
          </p:cNvPr>
          <p:cNvPicPr>
            <a:picLocks noChangeAspect="1"/>
          </p:cNvPicPr>
          <p:nvPr/>
        </p:nvPicPr>
        <p:blipFill>
          <a:blip r:embed="rId3"/>
          <a:srcRect l="55677" t="52908" b="-1504"/>
          <a:stretch/>
        </p:blipFill>
        <p:spPr>
          <a:xfrm>
            <a:off x="-1" y="1365873"/>
            <a:ext cx="3444915" cy="960857"/>
          </a:xfrm>
          <a:prstGeom prst="rect">
            <a:avLst/>
          </a:prstGeom>
        </p:spPr>
      </p:pic>
      <p:sp>
        <p:nvSpPr>
          <p:cNvPr id="13" name="Titel 1">
            <a:extLst>
              <a:ext uri="{FF2B5EF4-FFF2-40B4-BE49-F238E27FC236}">
                <a16:creationId xmlns:a16="http://schemas.microsoft.com/office/drawing/2014/main" id="{C448E2D8-E19D-1055-29E1-A053B5AF1ADD}"/>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hazard symbols</a:t>
            </a:r>
            <a:endParaRPr lang="en-gb" sz="2000" b="0" dirty="0">
              <a:solidFill>
                <a:schemeClr val="bg1"/>
              </a:solidFill>
              <a:latin typeface="Arial" panose="020B0604020202020204" pitchFamily="34" charset="0"/>
              <a:cs typeface="Arial" panose="020B0604020202020204" pitchFamily="34" charset="0"/>
            </a:endParaRPr>
          </a:p>
        </p:txBody>
      </p:sp>
      <p:pic>
        <p:nvPicPr>
          <p:cNvPr id="7" name="Afbeelding 4">
            <a:extLst>
              <a:ext uri="{FF2B5EF4-FFF2-40B4-BE49-F238E27FC236}">
                <a16:creationId xmlns:a16="http://schemas.microsoft.com/office/drawing/2014/main" id="{E3672935-6E43-3BDA-AB1D-1A62D7C80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7977" y="2505571"/>
            <a:ext cx="644129" cy="64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Afbeelding 5">
            <a:extLst>
              <a:ext uri="{FF2B5EF4-FFF2-40B4-BE49-F238E27FC236}">
                <a16:creationId xmlns:a16="http://schemas.microsoft.com/office/drawing/2014/main" id="{A10357B3-522E-C122-A9EE-6BF286BA5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7977" y="3203122"/>
            <a:ext cx="642938"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Afbeelding 6">
            <a:extLst>
              <a:ext uri="{FF2B5EF4-FFF2-40B4-BE49-F238E27FC236}">
                <a16:creationId xmlns:a16="http://schemas.microsoft.com/office/drawing/2014/main" id="{90C2F1F8-3C8C-4BA5-FFE4-365AC4D7A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976" y="3992510"/>
            <a:ext cx="644129" cy="644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Afbeelding 7">
            <a:extLst>
              <a:ext uri="{FF2B5EF4-FFF2-40B4-BE49-F238E27FC236}">
                <a16:creationId xmlns:a16="http://schemas.microsoft.com/office/drawing/2014/main" id="{7EA3C8EC-5166-06B8-8635-C2496CDE8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7976" y="4748149"/>
            <a:ext cx="644129"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Afbeelding 8">
            <a:extLst>
              <a:ext uri="{FF2B5EF4-FFF2-40B4-BE49-F238E27FC236}">
                <a16:creationId xmlns:a16="http://schemas.microsoft.com/office/drawing/2014/main" id="{CDA1403A-B733-3D8E-E0F4-A2DE84366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8212" y="2508987"/>
            <a:ext cx="644129" cy="64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Afbeelding 9">
            <a:extLst>
              <a:ext uri="{FF2B5EF4-FFF2-40B4-BE49-F238E27FC236}">
                <a16:creationId xmlns:a16="http://schemas.microsoft.com/office/drawing/2014/main" id="{63F1AC26-C49D-95D0-2819-D70E1E3E33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8212" y="3203122"/>
            <a:ext cx="644129" cy="645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Afbeelding 10">
            <a:extLst>
              <a:ext uri="{FF2B5EF4-FFF2-40B4-BE49-F238E27FC236}">
                <a16:creationId xmlns:a16="http://schemas.microsoft.com/office/drawing/2014/main" id="{EFE5217A-D304-3030-E2CE-DFB9D18750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8212" y="3896065"/>
            <a:ext cx="644129" cy="644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Afbeelding 11">
            <a:extLst>
              <a:ext uri="{FF2B5EF4-FFF2-40B4-BE49-F238E27FC236}">
                <a16:creationId xmlns:a16="http://schemas.microsoft.com/office/drawing/2014/main" id="{5330EAF7-4B2D-4BE2-B0EA-0FBF793FA9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8212" y="4590199"/>
            <a:ext cx="644129"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Afbeelding 12">
            <a:extLst>
              <a:ext uri="{FF2B5EF4-FFF2-40B4-BE49-F238E27FC236}">
                <a16:creationId xmlns:a16="http://schemas.microsoft.com/office/drawing/2014/main" id="{CF2F3DA9-EA19-CAB2-970C-2E63F1A516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68212" y="5349121"/>
            <a:ext cx="644129" cy="64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itel 1">
            <a:extLst>
              <a:ext uri="{FF2B5EF4-FFF2-40B4-BE49-F238E27FC236}">
                <a16:creationId xmlns:a16="http://schemas.microsoft.com/office/drawing/2014/main" id="{23FD5D83-D429-7BAB-AB32-1AA1058C2CD2}"/>
              </a:ext>
            </a:extLst>
          </p:cNvPr>
          <p:cNvSpPr txBox="1">
            <a:spLocks/>
          </p:cNvSpPr>
          <p:nvPr/>
        </p:nvSpPr>
        <p:spPr>
          <a:xfrm>
            <a:off x="2146449" y="2602473"/>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Explosive</a:t>
            </a:r>
          </a:p>
        </p:txBody>
      </p:sp>
      <p:sp>
        <p:nvSpPr>
          <p:cNvPr id="25" name="Titel 1">
            <a:extLst>
              <a:ext uri="{FF2B5EF4-FFF2-40B4-BE49-F238E27FC236}">
                <a16:creationId xmlns:a16="http://schemas.microsoft.com/office/drawing/2014/main" id="{8C8E99BA-1BCC-4ECF-CD9A-13D48CFF21FF}"/>
              </a:ext>
            </a:extLst>
          </p:cNvPr>
          <p:cNvSpPr txBox="1">
            <a:spLocks/>
          </p:cNvSpPr>
          <p:nvPr/>
        </p:nvSpPr>
        <p:spPr>
          <a:xfrm>
            <a:off x="2146449" y="3363309"/>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Flammable</a:t>
            </a:r>
          </a:p>
        </p:txBody>
      </p:sp>
      <p:sp>
        <p:nvSpPr>
          <p:cNvPr id="26" name="Titel 1">
            <a:extLst>
              <a:ext uri="{FF2B5EF4-FFF2-40B4-BE49-F238E27FC236}">
                <a16:creationId xmlns:a16="http://schemas.microsoft.com/office/drawing/2014/main" id="{3D6EC108-6A65-7464-EC0E-FF25B2F8E6C1}"/>
              </a:ext>
            </a:extLst>
          </p:cNvPr>
          <p:cNvSpPr txBox="1">
            <a:spLocks/>
          </p:cNvSpPr>
          <p:nvPr/>
        </p:nvSpPr>
        <p:spPr>
          <a:xfrm>
            <a:off x="2146449" y="4152067"/>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Oxidising</a:t>
            </a:r>
          </a:p>
        </p:txBody>
      </p:sp>
      <p:sp>
        <p:nvSpPr>
          <p:cNvPr id="27" name="Titel 1">
            <a:extLst>
              <a:ext uri="{FF2B5EF4-FFF2-40B4-BE49-F238E27FC236}">
                <a16:creationId xmlns:a16="http://schemas.microsoft.com/office/drawing/2014/main" id="{DDA34FAE-1742-120B-295A-C165FAFAAC67}"/>
              </a:ext>
            </a:extLst>
          </p:cNvPr>
          <p:cNvSpPr txBox="1">
            <a:spLocks/>
          </p:cNvSpPr>
          <p:nvPr/>
        </p:nvSpPr>
        <p:spPr>
          <a:xfrm>
            <a:off x="2146449" y="4905924"/>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Gases under pressure</a:t>
            </a:r>
          </a:p>
        </p:txBody>
      </p:sp>
      <p:sp>
        <p:nvSpPr>
          <p:cNvPr id="28" name="Titel 1">
            <a:extLst>
              <a:ext uri="{FF2B5EF4-FFF2-40B4-BE49-F238E27FC236}">
                <a16:creationId xmlns:a16="http://schemas.microsoft.com/office/drawing/2014/main" id="{7DC1034A-3935-F902-6158-FBB67B79D1FE}"/>
              </a:ext>
            </a:extLst>
          </p:cNvPr>
          <p:cNvSpPr txBox="1">
            <a:spLocks/>
          </p:cNvSpPr>
          <p:nvPr/>
        </p:nvSpPr>
        <p:spPr>
          <a:xfrm>
            <a:off x="7118475" y="2602473"/>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Corrosive</a:t>
            </a:r>
          </a:p>
        </p:txBody>
      </p:sp>
      <p:sp>
        <p:nvSpPr>
          <p:cNvPr id="29" name="Titel 1">
            <a:extLst>
              <a:ext uri="{FF2B5EF4-FFF2-40B4-BE49-F238E27FC236}">
                <a16:creationId xmlns:a16="http://schemas.microsoft.com/office/drawing/2014/main" id="{4DC0B44D-8C8D-E6F1-62E1-CD32CD58A145}"/>
              </a:ext>
            </a:extLst>
          </p:cNvPr>
          <p:cNvSpPr txBox="1">
            <a:spLocks/>
          </p:cNvSpPr>
          <p:nvPr/>
        </p:nvSpPr>
        <p:spPr>
          <a:xfrm>
            <a:off x="7118475" y="3335389"/>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Toxic</a:t>
            </a:r>
          </a:p>
        </p:txBody>
      </p:sp>
      <p:sp>
        <p:nvSpPr>
          <p:cNvPr id="30" name="Titel 1">
            <a:extLst>
              <a:ext uri="{FF2B5EF4-FFF2-40B4-BE49-F238E27FC236}">
                <a16:creationId xmlns:a16="http://schemas.microsoft.com/office/drawing/2014/main" id="{CC161FE4-DDD1-E40C-7153-82C284AA93DA}"/>
              </a:ext>
            </a:extLst>
          </p:cNvPr>
          <p:cNvSpPr txBox="1">
            <a:spLocks/>
          </p:cNvSpPr>
          <p:nvPr/>
        </p:nvSpPr>
        <p:spPr>
          <a:xfrm>
            <a:off x="7118474" y="4033404"/>
            <a:ext cx="4761745"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Irritant, sensitising, harmful</a:t>
            </a:r>
          </a:p>
        </p:txBody>
      </p:sp>
      <p:sp>
        <p:nvSpPr>
          <p:cNvPr id="31" name="Titel 1">
            <a:extLst>
              <a:ext uri="{FF2B5EF4-FFF2-40B4-BE49-F238E27FC236}">
                <a16:creationId xmlns:a16="http://schemas.microsoft.com/office/drawing/2014/main" id="{E15BD44C-848F-EA3B-AD49-21F03F0B8BFB}"/>
              </a:ext>
            </a:extLst>
          </p:cNvPr>
          <p:cNvSpPr txBox="1">
            <a:spLocks/>
          </p:cNvSpPr>
          <p:nvPr/>
        </p:nvSpPr>
        <p:spPr>
          <a:xfrm>
            <a:off x="7118475" y="4759340"/>
            <a:ext cx="4908328"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Long-term health hazard</a:t>
            </a:r>
          </a:p>
        </p:txBody>
      </p:sp>
      <p:sp>
        <p:nvSpPr>
          <p:cNvPr id="32" name="Titel 1">
            <a:extLst>
              <a:ext uri="{FF2B5EF4-FFF2-40B4-BE49-F238E27FC236}">
                <a16:creationId xmlns:a16="http://schemas.microsoft.com/office/drawing/2014/main" id="{DA3BA944-8D11-6852-1172-6A20B3323936}"/>
              </a:ext>
            </a:extLst>
          </p:cNvPr>
          <p:cNvSpPr txBox="1">
            <a:spLocks/>
          </p:cNvSpPr>
          <p:nvPr/>
        </p:nvSpPr>
        <p:spPr>
          <a:xfrm>
            <a:off x="7118475" y="5450377"/>
            <a:ext cx="4454618" cy="513347"/>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Hazardous to the aquatic environment</a:t>
            </a:r>
          </a:p>
        </p:txBody>
      </p:sp>
      <p:sp>
        <p:nvSpPr>
          <p:cNvPr id="33" name="Rechthoek 32">
            <a:extLst>
              <a:ext uri="{FF2B5EF4-FFF2-40B4-BE49-F238E27FC236}">
                <a16:creationId xmlns:a16="http://schemas.microsoft.com/office/drawing/2014/main" id="{F7C51775-7E35-BD46-FA25-D66B96438688}"/>
              </a:ext>
            </a:extLst>
          </p:cNvPr>
          <p:cNvSpPr/>
          <p:nvPr/>
        </p:nvSpPr>
        <p:spPr>
          <a:xfrm>
            <a:off x="6110705" y="2462995"/>
            <a:ext cx="759142" cy="2809692"/>
          </a:xfrm>
          <a:prstGeom prst="rect">
            <a:avLst/>
          </a:prstGeom>
          <a:noFill/>
          <a:ln w="19050">
            <a:solidFill>
              <a:srgbClr val="FFCD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Tree>
    <p:extLst>
      <p:ext uri="{BB962C8B-B14F-4D97-AF65-F5344CB8AC3E}">
        <p14:creationId xmlns:p14="http://schemas.microsoft.com/office/powerpoint/2010/main" val="334821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4A9E-09CB-99F8-17A7-5CD87ED006FE}"/>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08EB6E65-ADAE-50B2-3CE2-C5FFA0D9A310}"/>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43D37C41-0996-603A-7652-8BAD8367D98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9C621892-D8B3-3680-DC8F-4EB86FF90D71}"/>
              </a:ext>
            </a:extLst>
          </p:cNvPr>
          <p:cNvPicPr>
            <a:picLocks noChangeAspect="1"/>
          </p:cNvPicPr>
          <p:nvPr/>
        </p:nvPicPr>
        <p:blipFill>
          <a:blip r:embed="rId2"/>
          <a:srcRect l="11302" t="52760" b="-1356"/>
          <a:stretch>
            <a:fillRect/>
          </a:stretch>
        </p:blipFill>
        <p:spPr>
          <a:xfrm>
            <a:off x="0" y="1393793"/>
            <a:ext cx="6893923" cy="960857"/>
          </a:xfrm>
          <a:prstGeom prst="rect">
            <a:avLst/>
          </a:prstGeom>
        </p:spPr>
      </p:pic>
      <p:sp>
        <p:nvSpPr>
          <p:cNvPr id="13" name="Titel 1">
            <a:extLst>
              <a:ext uri="{FF2B5EF4-FFF2-40B4-BE49-F238E27FC236}">
                <a16:creationId xmlns:a16="http://schemas.microsoft.com/office/drawing/2014/main" id="{31A26FF3-8EEF-91AD-5C41-D1AE390EA59F}"/>
              </a:ext>
            </a:extLst>
          </p:cNvPr>
          <p:cNvSpPr txBox="1">
            <a:spLocks/>
          </p:cNvSpPr>
          <p:nvPr/>
        </p:nvSpPr>
        <p:spPr>
          <a:xfrm>
            <a:off x="848139" y="1678081"/>
            <a:ext cx="6355850"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Hazardous substances that arise during work</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9690C528-68D5-9CCB-BEFF-DB8BB0CB4C35}"/>
              </a:ext>
            </a:extLst>
          </p:cNvPr>
          <p:cNvSpPr txBox="1">
            <a:spLocks/>
          </p:cNvSpPr>
          <p:nvPr/>
        </p:nvSpPr>
        <p:spPr>
          <a:xfrm>
            <a:off x="848139" y="2637373"/>
            <a:ext cx="6550823"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Work can give rise to hazardous substances:</a:t>
            </a:r>
          </a:p>
        </p:txBody>
      </p:sp>
      <p:sp>
        <p:nvSpPr>
          <p:cNvPr id="10" name="Titel 1">
            <a:extLst>
              <a:ext uri="{FF2B5EF4-FFF2-40B4-BE49-F238E27FC236}">
                <a16:creationId xmlns:a16="http://schemas.microsoft.com/office/drawing/2014/main" id="{AEF71E90-554F-8272-2343-161AAFCCF0F6}"/>
              </a:ext>
            </a:extLst>
          </p:cNvPr>
          <p:cNvSpPr txBox="1">
            <a:spLocks/>
          </p:cNvSpPr>
          <p:nvPr/>
        </p:nvSpPr>
        <p:spPr>
          <a:xfrm>
            <a:off x="848139" y="3238952"/>
            <a:ext cx="524786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Wood				: sanding, milling, drilling</a:t>
            </a:r>
          </a:p>
        </p:txBody>
      </p:sp>
      <p:sp>
        <p:nvSpPr>
          <p:cNvPr id="11" name="Titel 1">
            <a:extLst>
              <a:ext uri="{FF2B5EF4-FFF2-40B4-BE49-F238E27FC236}">
                <a16:creationId xmlns:a16="http://schemas.microsoft.com/office/drawing/2014/main" id="{6FE530AC-E8FC-60A6-CC3B-FCE9511B1EF3}"/>
              </a:ext>
            </a:extLst>
          </p:cNvPr>
          <p:cNvSpPr txBox="1">
            <a:spLocks/>
          </p:cNvSpPr>
          <p:nvPr/>
        </p:nvSpPr>
        <p:spPr>
          <a:xfrm>
            <a:off x="848139" y="3800425"/>
            <a:ext cx="524786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Stone/concrete	: drilling, grinding, etc.</a:t>
            </a:r>
          </a:p>
        </p:txBody>
      </p:sp>
      <p:sp>
        <p:nvSpPr>
          <p:cNvPr id="14" name="Titel 1">
            <a:extLst>
              <a:ext uri="{FF2B5EF4-FFF2-40B4-BE49-F238E27FC236}">
                <a16:creationId xmlns:a16="http://schemas.microsoft.com/office/drawing/2014/main" id="{D0E7026D-6E37-DF61-6CE3-5A0C866880F9}"/>
              </a:ext>
            </a:extLst>
          </p:cNvPr>
          <p:cNvSpPr txBox="1">
            <a:spLocks/>
          </p:cNvSpPr>
          <p:nvPr/>
        </p:nvSpPr>
        <p:spPr>
          <a:xfrm>
            <a:off x="848139" y="4402004"/>
            <a:ext cx="5247861" cy="7493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Diesel				: diesel engine emissions								</a:t>
            </a:r>
          </a:p>
        </p:txBody>
      </p:sp>
      <p:sp>
        <p:nvSpPr>
          <p:cNvPr id="2" name="Titel 1">
            <a:extLst>
              <a:ext uri="{FF2B5EF4-FFF2-40B4-BE49-F238E27FC236}">
                <a16:creationId xmlns:a16="http://schemas.microsoft.com/office/drawing/2014/main" id="{32F47CDA-76B4-41A9-7E86-1157B60333E2}"/>
              </a:ext>
            </a:extLst>
          </p:cNvPr>
          <p:cNvSpPr txBox="1">
            <a:spLocks/>
          </p:cNvSpPr>
          <p:nvPr/>
        </p:nvSpPr>
        <p:spPr>
          <a:xfrm>
            <a:off x="848139" y="5022419"/>
            <a:ext cx="5247861" cy="45652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Welding</a:t>
            </a:r>
          </a:p>
        </p:txBody>
      </p:sp>
      <p:sp>
        <p:nvSpPr>
          <p:cNvPr id="5" name="Titel 1">
            <a:extLst>
              <a:ext uri="{FF2B5EF4-FFF2-40B4-BE49-F238E27FC236}">
                <a16:creationId xmlns:a16="http://schemas.microsoft.com/office/drawing/2014/main" id="{A079D345-B3EF-AB42-8C3A-42A787479AB8}"/>
              </a:ext>
            </a:extLst>
          </p:cNvPr>
          <p:cNvSpPr txBox="1">
            <a:spLocks/>
          </p:cNvSpPr>
          <p:nvPr/>
        </p:nvSpPr>
        <p:spPr>
          <a:xfrm>
            <a:off x="6104194" y="3238952"/>
            <a:ext cx="1936943"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&gt; Wood dust</a:t>
            </a:r>
          </a:p>
        </p:txBody>
      </p:sp>
      <p:sp>
        <p:nvSpPr>
          <p:cNvPr id="7" name="Titel 1">
            <a:extLst>
              <a:ext uri="{FF2B5EF4-FFF2-40B4-BE49-F238E27FC236}">
                <a16:creationId xmlns:a16="http://schemas.microsoft.com/office/drawing/2014/main" id="{59CA2671-33B7-6303-8AA3-E35E1E44D045}"/>
              </a:ext>
            </a:extLst>
          </p:cNvPr>
          <p:cNvSpPr txBox="1">
            <a:spLocks/>
          </p:cNvSpPr>
          <p:nvPr/>
        </p:nvSpPr>
        <p:spPr>
          <a:xfrm>
            <a:off x="6104194" y="3800425"/>
            <a:ext cx="1936943"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&gt; Quartz dust</a:t>
            </a:r>
          </a:p>
        </p:txBody>
      </p:sp>
      <p:sp>
        <p:nvSpPr>
          <p:cNvPr id="8" name="Titel 1">
            <a:extLst>
              <a:ext uri="{FF2B5EF4-FFF2-40B4-BE49-F238E27FC236}">
                <a16:creationId xmlns:a16="http://schemas.microsoft.com/office/drawing/2014/main" id="{EDCD1588-3B42-6F54-4F9F-AD8F25BD951D}"/>
              </a:ext>
            </a:extLst>
          </p:cNvPr>
          <p:cNvSpPr txBox="1">
            <a:spLocks/>
          </p:cNvSpPr>
          <p:nvPr/>
        </p:nvSpPr>
        <p:spPr>
          <a:xfrm>
            <a:off x="6104194" y="4402004"/>
            <a:ext cx="1936943" cy="7493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&gt; DME</a:t>
            </a:r>
          </a:p>
        </p:txBody>
      </p:sp>
      <p:sp>
        <p:nvSpPr>
          <p:cNvPr id="15" name="Titel 1">
            <a:extLst>
              <a:ext uri="{FF2B5EF4-FFF2-40B4-BE49-F238E27FC236}">
                <a16:creationId xmlns:a16="http://schemas.microsoft.com/office/drawing/2014/main" id="{27AC935D-0BF8-3FF9-B34F-C9BAAF9B6A13}"/>
              </a:ext>
            </a:extLst>
          </p:cNvPr>
          <p:cNvSpPr txBox="1">
            <a:spLocks/>
          </p:cNvSpPr>
          <p:nvPr/>
        </p:nvSpPr>
        <p:spPr>
          <a:xfrm>
            <a:off x="6104195" y="5022419"/>
            <a:ext cx="1936942" cy="45652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&gt; Welding fumes</a:t>
            </a:r>
            <a:endParaRPr lang="en-gb" sz="2000" b="0" dirty="0">
              <a:solidFill>
                <a:schemeClr val="tx1"/>
              </a:solidFill>
              <a:latin typeface="Arial" panose="020B0604020202020204" pitchFamily="34" charset="0"/>
              <a:cs typeface="Arial" panose="020B0604020202020204" pitchFamily="34" charset="0"/>
            </a:endParaRPr>
          </a:p>
        </p:txBody>
      </p:sp>
      <p:pic>
        <p:nvPicPr>
          <p:cNvPr id="16" name="Picture 2" descr="Blootstelling aan lasrook hangt niet alleen af van lasrookafzuiging">
            <a:extLst>
              <a:ext uri="{FF2B5EF4-FFF2-40B4-BE49-F238E27FC236}">
                <a16:creationId xmlns:a16="http://schemas.microsoft.com/office/drawing/2014/main" id="{0830F2CD-C043-C8FB-D6FC-AF52E82EAD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05" r="6380"/>
          <a:stretch/>
        </p:blipFill>
        <p:spPr bwMode="auto">
          <a:xfrm>
            <a:off x="8642542" y="2801327"/>
            <a:ext cx="2701319" cy="28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58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2" grpId="0"/>
      <p:bldP spid="5" grpId="0"/>
      <p:bldP spid="7" grpId="0"/>
      <p:bldP spid="8"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931C-FBA2-4318-03A6-748D95F3DF8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C83C1F4-D49E-1417-FF99-E895592B8AC2}"/>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3DAF520-FEDA-DA6B-00F8-1A918D2F820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6B0B6EF2-7512-D001-CEE1-20065BD7B368}"/>
              </a:ext>
            </a:extLst>
          </p:cNvPr>
          <p:cNvPicPr>
            <a:picLocks noChangeAspect="1"/>
          </p:cNvPicPr>
          <p:nvPr/>
        </p:nvPicPr>
        <p:blipFill>
          <a:blip r:embed="rId2"/>
          <a:srcRect l="27863" b="51404"/>
          <a:stretch/>
        </p:blipFill>
        <p:spPr>
          <a:xfrm>
            <a:off x="0" y="1419830"/>
            <a:ext cx="5606716" cy="960857"/>
          </a:xfrm>
          <a:prstGeom prst="rect">
            <a:avLst/>
          </a:prstGeom>
        </p:spPr>
      </p:pic>
      <p:sp>
        <p:nvSpPr>
          <p:cNvPr id="13" name="Titel 1">
            <a:extLst>
              <a:ext uri="{FF2B5EF4-FFF2-40B4-BE49-F238E27FC236}">
                <a16:creationId xmlns:a16="http://schemas.microsoft.com/office/drawing/2014/main" id="{D6FF8EB7-FABB-F789-C0F8-E0C5AFC406E6}"/>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Exposure to hazardous substances</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728CBF4B-B471-5B33-F526-4F2E57AB6F5C}"/>
              </a:ext>
            </a:extLst>
          </p:cNvPr>
          <p:cNvSpPr txBox="1">
            <a:spLocks/>
          </p:cNvSpPr>
          <p:nvPr/>
        </p:nvSpPr>
        <p:spPr>
          <a:xfrm>
            <a:off x="848139" y="2637373"/>
            <a:ext cx="6417634" cy="513347"/>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Inhalation</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vapour, gas and small dust particles</a:t>
            </a:r>
          </a:p>
        </p:txBody>
      </p:sp>
      <p:sp>
        <p:nvSpPr>
          <p:cNvPr id="10" name="Titel 1">
            <a:extLst>
              <a:ext uri="{FF2B5EF4-FFF2-40B4-BE49-F238E27FC236}">
                <a16:creationId xmlns:a16="http://schemas.microsoft.com/office/drawing/2014/main" id="{253E9B98-ACEC-559B-A96E-17126B6DD802}"/>
              </a:ext>
            </a:extLst>
          </p:cNvPr>
          <p:cNvSpPr txBox="1">
            <a:spLocks/>
          </p:cNvSpPr>
          <p:nvPr/>
        </p:nvSpPr>
        <p:spPr>
          <a:xfrm>
            <a:off x="848139" y="3238952"/>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Ingestion</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eating and smoking</a:t>
            </a:r>
          </a:p>
        </p:txBody>
      </p:sp>
      <p:sp>
        <p:nvSpPr>
          <p:cNvPr id="11" name="Titel 1">
            <a:extLst>
              <a:ext uri="{FF2B5EF4-FFF2-40B4-BE49-F238E27FC236}">
                <a16:creationId xmlns:a16="http://schemas.microsoft.com/office/drawing/2014/main" id="{413A6D7E-C842-9A61-7F9A-FF40BB7F4192}"/>
              </a:ext>
            </a:extLst>
          </p:cNvPr>
          <p:cNvSpPr txBox="1">
            <a:spLocks/>
          </p:cNvSpPr>
          <p:nvPr/>
        </p:nvSpPr>
        <p:spPr>
          <a:xfrm>
            <a:off x="848139" y="3800425"/>
            <a:ext cx="5987848"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Through the skin</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 touching and splashing</a:t>
            </a:r>
          </a:p>
        </p:txBody>
      </p:sp>
      <p:sp>
        <p:nvSpPr>
          <p:cNvPr id="14" name="Titel 1">
            <a:extLst>
              <a:ext uri="{FF2B5EF4-FFF2-40B4-BE49-F238E27FC236}">
                <a16:creationId xmlns:a16="http://schemas.microsoft.com/office/drawing/2014/main" id="{49437C67-CE7B-E688-E814-F184B2A8F0FA}"/>
              </a:ext>
            </a:extLst>
          </p:cNvPr>
          <p:cNvSpPr txBox="1">
            <a:spLocks/>
          </p:cNvSpPr>
          <p:nvPr/>
        </p:nvSpPr>
        <p:spPr>
          <a:xfrm>
            <a:off x="848139" y="5487953"/>
            <a:ext cx="8520744" cy="6247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What is the main risk posed by the substances in your company?</a:t>
            </a:r>
          </a:p>
        </p:txBody>
      </p:sp>
      <p:pic>
        <p:nvPicPr>
          <p:cNvPr id="2" name="Afbeelding 1">
            <a:extLst>
              <a:ext uri="{FF2B5EF4-FFF2-40B4-BE49-F238E27FC236}">
                <a16:creationId xmlns:a16="http://schemas.microsoft.com/office/drawing/2014/main" id="{751F47A4-F12B-0B14-3274-A6A9569D6F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4383" y="3707281"/>
            <a:ext cx="2003259" cy="1505684"/>
          </a:xfrm>
          <a:prstGeom prst="rect">
            <a:avLst/>
          </a:prstGeom>
        </p:spPr>
      </p:pic>
      <p:pic>
        <p:nvPicPr>
          <p:cNvPr id="5" name="Afbeelding 4">
            <a:extLst>
              <a:ext uri="{FF2B5EF4-FFF2-40B4-BE49-F238E27FC236}">
                <a16:creationId xmlns:a16="http://schemas.microsoft.com/office/drawing/2014/main" id="{A0F598D3-CA69-0B95-1CA8-D6B09B0411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22" t="12749" r="1992" b="9296"/>
          <a:stretch/>
        </p:blipFill>
        <p:spPr>
          <a:xfrm>
            <a:off x="9368883" y="2334127"/>
            <a:ext cx="2198598" cy="1633186"/>
          </a:xfrm>
          <a:prstGeom prst="rect">
            <a:avLst/>
          </a:prstGeom>
        </p:spPr>
      </p:pic>
      <p:pic>
        <p:nvPicPr>
          <p:cNvPr id="7" name="Afbeelding 6">
            <a:extLst>
              <a:ext uri="{FF2B5EF4-FFF2-40B4-BE49-F238E27FC236}">
                <a16:creationId xmlns:a16="http://schemas.microsoft.com/office/drawing/2014/main" id="{69661FA6-86D8-88EA-AC27-F905AE20E0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28861" y="3967313"/>
            <a:ext cx="1735580" cy="1765867"/>
          </a:xfrm>
          <a:prstGeom prst="rect">
            <a:avLst/>
          </a:prstGeom>
        </p:spPr>
      </p:pic>
    </p:spTree>
    <p:extLst>
      <p:ext uri="{BB962C8B-B14F-4D97-AF65-F5344CB8AC3E}">
        <p14:creationId xmlns:p14="http://schemas.microsoft.com/office/powerpoint/2010/main" val="3503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3A45-20F5-2DF8-D893-83ADA625B8E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41E63927-AA50-0472-A7C3-76FA9DE6BBF4}"/>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DF8CC3A-9F3F-403D-23B1-7B2732077B0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C7E14F6C-6C63-4288-714A-5C84688A94F0}"/>
              </a:ext>
            </a:extLst>
          </p:cNvPr>
          <p:cNvPicPr>
            <a:picLocks noChangeAspect="1"/>
          </p:cNvPicPr>
          <p:nvPr/>
        </p:nvPicPr>
        <p:blipFill>
          <a:blip r:embed="rId2"/>
          <a:srcRect l="53961" t="54013" b="-2609"/>
          <a:stretch/>
        </p:blipFill>
        <p:spPr>
          <a:xfrm>
            <a:off x="-1" y="1419830"/>
            <a:ext cx="4228051" cy="960857"/>
          </a:xfrm>
          <a:prstGeom prst="rect">
            <a:avLst/>
          </a:prstGeom>
        </p:spPr>
      </p:pic>
      <p:sp>
        <p:nvSpPr>
          <p:cNvPr id="13" name="Titel 1">
            <a:extLst>
              <a:ext uri="{FF2B5EF4-FFF2-40B4-BE49-F238E27FC236}">
                <a16:creationId xmlns:a16="http://schemas.microsoft.com/office/drawing/2014/main" id="{EFB888CF-2DDE-0A4E-827B-D4A3EFA9F96A}"/>
              </a:ext>
            </a:extLst>
          </p:cNvPr>
          <p:cNvSpPr txBox="1">
            <a:spLocks/>
          </p:cNvSpPr>
          <p:nvPr/>
        </p:nvSpPr>
        <p:spPr>
          <a:xfrm>
            <a:off x="848139" y="1717807"/>
            <a:ext cx="3011885"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Serious consequences</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792003D6-A7F3-899C-85EF-D9801F6D1D01}"/>
              </a:ext>
            </a:extLst>
          </p:cNvPr>
          <p:cNvSpPr txBox="1">
            <a:spLocks/>
          </p:cNvSpPr>
          <p:nvPr/>
        </p:nvSpPr>
        <p:spPr>
          <a:xfrm>
            <a:off x="848139" y="2637373"/>
            <a:ext cx="7618786"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1.	The </a:t>
            </a:r>
            <a:r>
              <a:rPr lang="en-gb" sz="20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harmfulness </a:t>
            </a: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of the substance to health (nature)</a:t>
            </a:r>
          </a:p>
        </p:txBody>
      </p:sp>
      <p:sp>
        <p:nvSpPr>
          <p:cNvPr id="10" name="Titel 1">
            <a:extLst>
              <a:ext uri="{FF2B5EF4-FFF2-40B4-BE49-F238E27FC236}">
                <a16:creationId xmlns:a16="http://schemas.microsoft.com/office/drawing/2014/main" id="{CF7E396F-16D1-55CA-CC01-2D79121A5619}"/>
              </a:ext>
            </a:extLst>
          </p:cNvPr>
          <p:cNvSpPr txBox="1">
            <a:spLocks/>
          </p:cNvSpPr>
          <p:nvPr/>
        </p:nvSpPr>
        <p:spPr>
          <a:xfrm>
            <a:off x="848139" y="3238952"/>
            <a:ext cx="6809088"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2.	The </a:t>
            </a:r>
            <a:r>
              <a:rPr lang="en-gb" sz="20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amount</a:t>
            </a: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 to which you are exposed (degree)</a:t>
            </a:r>
          </a:p>
        </p:txBody>
      </p:sp>
      <p:sp>
        <p:nvSpPr>
          <p:cNvPr id="11" name="Titel 1">
            <a:extLst>
              <a:ext uri="{FF2B5EF4-FFF2-40B4-BE49-F238E27FC236}">
                <a16:creationId xmlns:a16="http://schemas.microsoft.com/office/drawing/2014/main" id="{0167A754-C7E3-7908-D87D-789A428EABD6}"/>
              </a:ext>
            </a:extLst>
          </p:cNvPr>
          <p:cNvSpPr txBox="1">
            <a:spLocks/>
          </p:cNvSpPr>
          <p:nvPr/>
        </p:nvSpPr>
        <p:spPr>
          <a:xfrm>
            <a:off x="848139" y="3800425"/>
            <a:ext cx="6250676"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3.	How</a:t>
            </a:r>
            <a:r>
              <a:rPr lang="en-gb" sz="20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 long </a:t>
            </a: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you are exposed to it (duration)</a:t>
            </a:r>
          </a:p>
        </p:txBody>
      </p:sp>
      <p:sp>
        <p:nvSpPr>
          <p:cNvPr id="14" name="Titel 1">
            <a:extLst>
              <a:ext uri="{FF2B5EF4-FFF2-40B4-BE49-F238E27FC236}">
                <a16:creationId xmlns:a16="http://schemas.microsoft.com/office/drawing/2014/main" id="{87002AFD-CFF4-DBC2-71E7-B47CFA938AC1}"/>
              </a:ext>
            </a:extLst>
          </p:cNvPr>
          <p:cNvSpPr txBox="1">
            <a:spLocks/>
          </p:cNvSpPr>
          <p:nvPr/>
        </p:nvSpPr>
        <p:spPr>
          <a:xfrm>
            <a:off x="843169" y="4670709"/>
            <a:ext cx="7312290" cy="124637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lnSpc>
                <a:spcPct val="100000"/>
              </a:lnSpc>
              <a:buClr>
                <a:srgbClr val="E30613"/>
              </a:buClr>
            </a:pPr>
            <a:r>
              <a:rPr lang="en-gb" sz="2000" b="1" i="0" u="none" baseline="0" dirty="0">
                <a:solidFill>
                  <a:srgbClr val="E30613"/>
                </a:solidFill>
                <a:latin typeface="Arial" panose="020B0604020202020204" pitchFamily="34" charset="0"/>
                <a:ea typeface="Arial" panose="020B0604020202020204" pitchFamily="34" charset="0"/>
                <a:cs typeface="Arial" panose="020B0604020202020204" pitchFamily="34" charset="0"/>
              </a:rPr>
              <a:t>Note:</a:t>
            </a:r>
          </a:p>
          <a:p>
            <a:pPr algn="l" defTabSz="360000" rtl="0">
              <a:lnSpc>
                <a:spcPct val="100000"/>
              </a:lnSpc>
              <a:buClr>
                <a:srgbClr val="E30613"/>
              </a:buCl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There are substances that can have (serious) effects only after a longer period of time (e.g. welding fumes and solvents).</a:t>
            </a:r>
          </a:p>
        </p:txBody>
      </p:sp>
      <p:pic>
        <p:nvPicPr>
          <p:cNvPr id="6" name="Picture 2" descr="Tips om veilig met gevaarlijke stoffen te werken | Sazas">
            <a:extLst>
              <a:ext uri="{FF2B5EF4-FFF2-40B4-BE49-F238E27FC236}">
                <a16:creationId xmlns:a16="http://schemas.microsoft.com/office/drawing/2014/main" id="{02519D6A-6374-0DD9-51E6-43DCB8974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65" t="6548" r="7936"/>
          <a:stretch/>
        </p:blipFill>
        <p:spPr bwMode="auto">
          <a:xfrm>
            <a:off x="8383711" y="1758868"/>
            <a:ext cx="3011885" cy="398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DC38A-D007-FE5F-9D5D-FD3E7AEDE57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17BACD0-ED99-3244-E75C-17A777C93683}"/>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6BC4387-7822-E05B-21E7-67F40FD6617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Hazardous substances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01ABC83A-9231-76A9-5584-139C8D3DF33E}"/>
              </a:ext>
            </a:extLst>
          </p:cNvPr>
          <p:cNvPicPr>
            <a:picLocks noChangeAspect="1"/>
          </p:cNvPicPr>
          <p:nvPr/>
        </p:nvPicPr>
        <p:blipFill>
          <a:blip r:embed="rId2"/>
          <a:srcRect l="34654" t="53660" r="-1" b="-2256"/>
          <a:stretch/>
        </p:blipFill>
        <p:spPr>
          <a:xfrm>
            <a:off x="-1" y="1391909"/>
            <a:ext cx="5078993" cy="960857"/>
          </a:xfrm>
          <a:prstGeom prst="rect">
            <a:avLst/>
          </a:prstGeom>
        </p:spPr>
      </p:pic>
      <p:sp>
        <p:nvSpPr>
          <p:cNvPr id="13" name="Titel 1">
            <a:extLst>
              <a:ext uri="{FF2B5EF4-FFF2-40B4-BE49-F238E27FC236}">
                <a16:creationId xmlns:a16="http://schemas.microsoft.com/office/drawing/2014/main" id="{8CDC20D2-719B-584D-E3DA-77FB393D4AD4}"/>
              </a:ext>
            </a:extLst>
          </p:cNvPr>
          <p:cNvSpPr txBox="1">
            <a:spLocks/>
          </p:cNvSpPr>
          <p:nvPr/>
        </p:nvSpPr>
        <p:spPr>
          <a:xfrm>
            <a:off x="848139" y="1668379"/>
            <a:ext cx="441489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Effects of hazardous substances</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E80249D3-EA69-13F8-B527-C526D7D8392A}"/>
              </a:ext>
            </a:extLst>
          </p:cNvPr>
          <p:cNvSpPr txBox="1">
            <a:spLocks/>
          </p:cNvSpPr>
          <p:nvPr/>
        </p:nvSpPr>
        <p:spPr>
          <a:xfrm>
            <a:off x="848139" y="2637373"/>
            <a:ext cx="9929764" cy="64479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Hazardous substances can have an </a:t>
            </a:r>
            <a:r>
              <a:rPr lang="en-gb" sz="2000" b="0" i="1" u="none" baseline="0">
                <a:solidFill>
                  <a:schemeClr val="tx1"/>
                </a:solidFill>
                <a:latin typeface="Arial" panose="020B0604020202020204" pitchFamily="34" charset="0"/>
                <a:ea typeface="Arial" panose="020B0604020202020204" pitchFamily="34" charset="0"/>
                <a:cs typeface="Arial" panose="020B0604020202020204" pitchFamily="34" charset="0"/>
              </a:rPr>
              <a:t>immediate effect</a:t>
            </a: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 and a </a:t>
            </a:r>
            <a:r>
              <a:rPr lang="en-gb" sz="2000" b="0" i="1" u="none" baseline="0">
                <a:solidFill>
                  <a:schemeClr val="tx1"/>
                </a:solidFill>
                <a:latin typeface="Arial" panose="020B0604020202020204" pitchFamily="34" charset="0"/>
                <a:ea typeface="Arial" panose="020B0604020202020204" pitchFamily="34" charset="0"/>
                <a:cs typeface="Arial" panose="020B0604020202020204" pitchFamily="34" charset="0"/>
              </a:rPr>
              <a:t>long-term effect</a:t>
            </a: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 </a:t>
            </a:r>
          </a:p>
        </p:txBody>
      </p:sp>
      <p:sp>
        <p:nvSpPr>
          <p:cNvPr id="10" name="Titel 1">
            <a:extLst>
              <a:ext uri="{FF2B5EF4-FFF2-40B4-BE49-F238E27FC236}">
                <a16:creationId xmlns:a16="http://schemas.microsoft.com/office/drawing/2014/main" id="{D1B33FE0-4AD3-4EFD-D12B-8F2E3F223126}"/>
              </a:ext>
            </a:extLst>
          </p:cNvPr>
          <p:cNvSpPr txBox="1">
            <a:spLocks/>
          </p:cNvSpPr>
          <p:nvPr/>
        </p:nvSpPr>
        <p:spPr>
          <a:xfrm>
            <a:off x="848139" y="3282164"/>
            <a:ext cx="9726792"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Immediate effect: </a:t>
            </a:r>
          </a:p>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inhaling solvents		: headache and dizziness</a:t>
            </a:r>
          </a:p>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inhaling chromium VI			: </a:t>
            </a:r>
            <a:r>
              <a:rPr lang="en-gb" sz="2000" b="0" i="1" u="none" baseline="0">
                <a:solidFill>
                  <a:schemeClr val="tx1"/>
                </a:solidFill>
                <a:latin typeface="Arial" panose="020B0604020202020204" pitchFamily="34" charset="0"/>
                <a:ea typeface="Arial" panose="020B0604020202020204" pitchFamily="34" charset="0"/>
                <a:cs typeface="Arial" panose="020B0604020202020204" pitchFamily="34" charset="0"/>
              </a:rPr>
              <a:t>- (no immediate effect)</a:t>
            </a:r>
          </a:p>
        </p:txBody>
      </p:sp>
      <p:sp>
        <p:nvSpPr>
          <p:cNvPr id="11" name="Titel 1">
            <a:extLst>
              <a:ext uri="{FF2B5EF4-FFF2-40B4-BE49-F238E27FC236}">
                <a16:creationId xmlns:a16="http://schemas.microsoft.com/office/drawing/2014/main" id="{1E44E04C-2FE5-7727-7BEA-77893B2E5DB6}"/>
              </a:ext>
            </a:extLst>
          </p:cNvPr>
          <p:cNvSpPr txBox="1">
            <a:spLocks/>
          </p:cNvSpPr>
          <p:nvPr/>
        </p:nvSpPr>
        <p:spPr>
          <a:xfrm>
            <a:off x="848138" y="4572722"/>
            <a:ext cx="10836637"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Long-term effect: </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inhaling solvents for years	: damage to the nervous system (Chronic Solvent-Induced Encephalopathy (CSE))</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inhaling chromium VI		: lung cancer or asthma 10-20 years later</a:t>
            </a:r>
          </a:p>
        </p:txBody>
      </p:sp>
    </p:spTree>
    <p:extLst>
      <p:ext uri="{BB962C8B-B14F-4D97-AF65-F5344CB8AC3E}">
        <p14:creationId xmlns:p14="http://schemas.microsoft.com/office/powerpoint/2010/main" val="314041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1c2d3aaf1ceab3cb34c24d6fc1e8e236">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b8e44fd77a69f173c505d2dfcc583ba2"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Props1.xml><?xml version="1.0" encoding="utf-8"?>
<ds:datastoreItem xmlns:ds="http://schemas.openxmlformats.org/officeDocument/2006/customXml" ds:itemID="{34FF3B95-CE84-483A-902E-00188EB81AD6}"/>
</file>

<file path=customXml/itemProps2.xml><?xml version="1.0" encoding="utf-8"?>
<ds:datastoreItem xmlns:ds="http://schemas.openxmlformats.org/officeDocument/2006/customXml" ds:itemID="{F7DF4079-7F60-4382-92FC-84776B4298AC}">
  <ds:schemaRefs>
    <ds:schemaRef ds:uri="http://schemas.microsoft.com/sharepoint/v3/contenttype/forms"/>
  </ds:schemaRefs>
</ds:datastoreItem>
</file>

<file path=customXml/itemProps3.xml><?xml version="1.0" encoding="utf-8"?>
<ds:datastoreItem xmlns:ds="http://schemas.openxmlformats.org/officeDocument/2006/customXml" ds:itemID="{C0318667-8952-4FEB-916D-4A4335B5F7F9}">
  <ds:schemaRefs>
    <ds:schemaRef ds:uri="http://schemas.microsoft.com/office/2006/metadata/properties"/>
    <ds:schemaRef ds:uri="http://purl.org/dc/dcmitype/"/>
    <ds:schemaRef ds:uri="http://purl.org/dc/elements/1.1/"/>
    <ds:schemaRef ds:uri="cff0c8fd-28a4-4f13-a2ff-adbaff7ad42a"/>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infopath/2007/PartnerControls"/>
    <ds:schemaRef ds:uri="12fdb8f7-ceea-45b3-9244-f9361c6821fe"/>
    <ds:schemaRef ds:uri="aa0361cd-42d1-45f5-afcd-cf31d520fd2e"/>
    <ds:schemaRef ds:uri="72982cc6-c024-4b6f-8e11-1f4ac6243d2b"/>
  </ds:schemaRefs>
</ds:datastoreItem>
</file>

<file path=docProps/app.xml><?xml version="1.0" encoding="utf-8"?>
<Properties xmlns="http://schemas.openxmlformats.org/officeDocument/2006/extended-properties" xmlns:vt="http://schemas.openxmlformats.org/officeDocument/2006/docPropsVTypes">
  <Template/>
  <TotalTime>1091</TotalTime>
  <Words>1118</Words>
  <Application>Microsoft Macintosh PowerPoint</Application>
  <PresentationFormat>Breedbeeld</PresentationFormat>
  <Paragraphs>138</Paragraphs>
  <Slides>17</Slides>
  <Notes>3</Notes>
  <HiddenSlides>0</HiddenSlides>
  <MMClips>0</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17</vt:i4>
      </vt:variant>
    </vt:vector>
  </HeadingPairs>
  <TitlesOfParts>
    <vt:vector size="23" baseType="lpstr">
      <vt:lpstr>Aptos</vt:lpstr>
      <vt:lpstr>Arial</vt:lpstr>
      <vt:lpstr>Lato</vt:lpstr>
      <vt:lpstr>Kantoorthema</vt:lpstr>
      <vt:lpstr>Aangepast ontwerp</vt:lpstr>
      <vt:lpstr>1_Aangepast ontwerp</vt:lpstr>
      <vt:lpstr>Toolbox Hazardous substances</vt:lpstr>
      <vt:lpstr>Contents</vt:lpstr>
      <vt:lpstr>Hazardous substances are substances that may pose a risk to the safety and health of employees.  These substances may be found in packaged products, such as lubricants. Hazardous substances may also be produced during work. An example is welding fumes.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Twan Schellekens</dc:creator>
  <cp:lastModifiedBy>Twan Schellekens</cp:lastModifiedBy>
  <cp:revision>128</cp:revision>
  <dcterms:created xsi:type="dcterms:W3CDTF">2024-07-18T10:20:34Z</dcterms:created>
  <dcterms:modified xsi:type="dcterms:W3CDTF">2025-09-28T13:10:42Z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